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EBFB2B-8D93-43C7-A7A9-DAE6CBCED23B}" v="815" dt="2022-05-10T14:45:09.784"/>
    <p1510:client id="{A2CED7AB-439D-44ED-AFA6-058621175540}" v="329" dt="2022-05-10T16:13:58.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3980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0312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2126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204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0883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58697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2905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510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626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85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254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5/10/2022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757951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692CCD-AF7B-E955-E2BE-B4F139162688}"/>
              </a:ext>
            </a:extLst>
          </p:cNvPr>
          <p:cNvSpPr>
            <a:spLocks noGrp="1"/>
          </p:cNvSpPr>
          <p:nvPr>
            <p:ph type="title"/>
          </p:nvPr>
        </p:nvSpPr>
        <p:spPr>
          <a:xfrm>
            <a:off x="592053" y="630298"/>
            <a:ext cx="10488413" cy="2757775"/>
          </a:xfrm>
        </p:spPr>
        <p:txBody>
          <a:bodyPr vert="horz" lIns="91440" tIns="45720" rIns="91440" bIns="45720" rtlCol="0" anchor="b">
            <a:normAutofit/>
          </a:bodyPr>
          <a:lstStyle/>
          <a:p>
            <a:r>
              <a:rPr lang="en-US" sz="4000" b="1" i="0" kern="1200" dirty="0">
                <a:solidFill>
                  <a:srgbClr val="FFFFFF"/>
                </a:solidFill>
                <a:latin typeface="Trebuchet MS"/>
              </a:rPr>
              <a:t>E-retail factors for customer activation and retention: A case study from Indian </a:t>
            </a:r>
            <a:br>
              <a:rPr lang="en-US" sz="4000" b="1" dirty="0">
                <a:latin typeface="Trebuchet MS"/>
              </a:rPr>
            </a:br>
            <a:r>
              <a:rPr lang="en-US" sz="4000" b="1" i="0" kern="1200" dirty="0">
                <a:solidFill>
                  <a:srgbClr val="FFFFFF"/>
                </a:solidFill>
                <a:latin typeface="Trebuchet MS"/>
              </a:rPr>
              <a:t>e-commerce customers</a:t>
            </a:r>
            <a:endParaRPr lang="en-US" sz="4000" kern="1200" dirty="0">
              <a:solidFill>
                <a:srgbClr val="FFFFFF"/>
              </a:solidFill>
              <a:latin typeface="Trebuchet MS"/>
            </a:endParaRPr>
          </a:p>
          <a:p>
            <a:endParaRPr lang="en-US" kern="1200">
              <a:solidFill>
                <a:srgbClr val="FFFFFF"/>
              </a:solidFill>
              <a:latin typeface="+mj-lt"/>
              <a:ea typeface="+mj-ea"/>
              <a:cs typeface="+mj-cs"/>
            </a:endParaRPr>
          </a:p>
        </p:txBody>
      </p:sp>
      <p:sp>
        <p:nvSpPr>
          <p:cNvPr id="47" name="Rectangle 4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76072F-6D3D-6DB7-6FB4-6F698BA7A602}"/>
              </a:ext>
            </a:extLst>
          </p:cNvPr>
          <p:cNvSpPr>
            <a:spLocks noGrp="1"/>
          </p:cNvSpPr>
          <p:nvPr>
            <p:ph idx="1"/>
          </p:nvPr>
        </p:nvSpPr>
        <p:spPr>
          <a:xfrm>
            <a:off x="8175226" y="4757761"/>
            <a:ext cx="3877265" cy="555540"/>
          </a:xfrm>
        </p:spPr>
        <p:txBody>
          <a:bodyPr vert="horz" lIns="91440" tIns="45720" rIns="91440" bIns="45720" rtlCol="0">
            <a:normAutofit/>
          </a:bodyPr>
          <a:lstStyle/>
          <a:p>
            <a:pPr marL="0" indent="0">
              <a:buNone/>
            </a:pPr>
            <a:r>
              <a:rPr lang="en-US" sz="2400" kern="1200">
                <a:solidFill>
                  <a:srgbClr val="FFFFFF"/>
                </a:solidFill>
                <a:latin typeface="+mn-lt"/>
                <a:ea typeface="+mn-ea"/>
                <a:cs typeface="+mn-cs"/>
              </a:rPr>
              <a:t>Author : Matta Akhil Reddy</a:t>
            </a:r>
          </a:p>
        </p:txBody>
      </p:sp>
    </p:spTree>
    <p:extLst>
      <p:ext uri="{BB962C8B-B14F-4D97-AF65-F5344CB8AC3E}">
        <p14:creationId xmlns:p14="http://schemas.microsoft.com/office/powerpoint/2010/main" val="55957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7D7AC-28DF-FE31-71D7-520ED7B4454A}"/>
              </a:ext>
            </a:extLst>
          </p:cNvPr>
          <p:cNvSpPr>
            <a:spLocks noGrp="1"/>
          </p:cNvSpPr>
          <p:nvPr>
            <p:ph type="title"/>
          </p:nvPr>
        </p:nvSpPr>
        <p:spPr>
          <a:xfrm>
            <a:off x="108856" y="221967"/>
            <a:ext cx="9895951" cy="1033669"/>
          </a:xfrm>
        </p:spPr>
        <p:txBody>
          <a:bodyPr>
            <a:normAutofit/>
          </a:bodyPr>
          <a:lstStyle/>
          <a:p>
            <a:r>
              <a:rPr lang="en-US" sz="4000" dirty="0">
                <a:solidFill>
                  <a:schemeClr val="bg1"/>
                </a:solidFill>
                <a:ea typeface="+mj-lt"/>
                <a:cs typeface="+mj-lt"/>
              </a:rPr>
              <a:t>Checking for null values in each column.</a:t>
            </a:r>
            <a:endParaRPr lang="en-US" dirty="0">
              <a:solidFill>
                <a:schemeClr val="bg1"/>
              </a:solidFill>
            </a:endParaRPr>
          </a:p>
        </p:txBody>
      </p:sp>
      <p:pic>
        <p:nvPicPr>
          <p:cNvPr id="4" name="Picture 4">
            <a:extLst>
              <a:ext uri="{FF2B5EF4-FFF2-40B4-BE49-F238E27FC236}">
                <a16:creationId xmlns:a16="http://schemas.microsoft.com/office/drawing/2014/main" id="{3DCC8CDC-308A-FEF5-DA1A-DB95BB6A0647}"/>
              </a:ext>
            </a:extLst>
          </p:cNvPr>
          <p:cNvPicPr>
            <a:picLocks noGrp="1" noChangeAspect="1"/>
          </p:cNvPicPr>
          <p:nvPr>
            <p:ph idx="1"/>
          </p:nvPr>
        </p:nvPicPr>
        <p:blipFill>
          <a:blip r:embed="rId2"/>
          <a:stretch>
            <a:fillRect/>
          </a:stretch>
        </p:blipFill>
        <p:spPr>
          <a:xfrm>
            <a:off x="365240" y="1839226"/>
            <a:ext cx="9733777" cy="3552729"/>
          </a:xfrm>
        </p:spPr>
      </p:pic>
      <p:sp>
        <p:nvSpPr>
          <p:cNvPr id="5" name="TextBox 4">
            <a:extLst>
              <a:ext uri="{FF2B5EF4-FFF2-40B4-BE49-F238E27FC236}">
                <a16:creationId xmlns:a16="http://schemas.microsoft.com/office/drawing/2014/main" id="{608C3308-35C2-451F-E677-BD8CA1DEA18D}"/>
              </a:ext>
            </a:extLst>
          </p:cNvPr>
          <p:cNvSpPr txBox="1"/>
          <p:nvPr/>
        </p:nvSpPr>
        <p:spPr>
          <a:xfrm>
            <a:off x="362857" y="6045200"/>
            <a:ext cx="6270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There are No null values present in Dataset</a:t>
            </a:r>
          </a:p>
        </p:txBody>
      </p:sp>
    </p:spTree>
    <p:extLst>
      <p:ext uri="{BB962C8B-B14F-4D97-AF65-F5344CB8AC3E}">
        <p14:creationId xmlns:p14="http://schemas.microsoft.com/office/powerpoint/2010/main" val="234809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C3C5D-3D95-2870-5A9B-1CE6DF08A203}"/>
              </a:ext>
            </a:extLst>
          </p:cNvPr>
          <p:cNvSpPr>
            <a:spLocks noGrp="1"/>
          </p:cNvSpPr>
          <p:nvPr>
            <p:ph type="title"/>
          </p:nvPr>
        </p:nvSpPr>
        <p:spPr>
          <a:xfrm>
            <a:off x="253999" y="280024"/>
            <a:ext cx="9895951" cy="1033669"/>
          </a:xfrm>
        </p:spPr>
        <p:txBody>
          <a:bodyPr>
            <a:normAutofit/>
          </a:bodyPr>
          <a:lstStyle/>
          <a:p>
            <a:r>
              <a:rPr lang="en-US" sz="4000" dirty="0">
                <a:solidFill>
                  <a:srgbClr val="FFFFFF"/>
                </a:solidFill>
                <a:cs typeface="Calibri Light"/>
              </a:rPr>
              <a:t>Gender Statistics in the Dataset</a:t>
            </a:r>
            <a:endParaRPr lang="en-US" sz="4000" dirty="0">
              <a:solidFill>
                <a:srgbClr val="FFFFFF"/>
              </a:solidFill>
            </a:endParaRPr>
          </a:p>
        </p:txBody>
      </p:sp>
      <p:pic>
        <p:nvPicPr>
          <p:cNvPr id="4" name="Picture 4">
            <a:extLst>
              <a:ext uri="{FF2B5EF4-FFF2-40B4-BE49-F238E27FC236}">
                <a16:creationId xmlns:a16="http://schemas.microsoft.com/office/drawing/2014/main" id="{1C7E4572-2EE2-F27F-A81E-0CB3D51A62C1}"/>
              </a:ext>
            </a:extLst>
          </p:cNvPr>
          <p:cNvPicPr>
            <a:picLocks noGrp="1" noChangeAspect="1"/>
          </p:cNvPicPr>
          <p:nvPr>
            <p:ph idx="1"/>
          </p:nvPr>
        </p:nvPicPr>
        <p:blipFill>
          <a:blip r:embed="rId2"/>
          <a:stretch>
            <a:fillRect/>
          </a:stretch>
        </p:blipFill>
        <p:spPr>
          <a:xfrm>
            <a:off x="805062" y="2085968"/>
            <a:ext cx="3628991" cy="3683358"/>
          </a:xfrm>
        </p:spPr>
      </p:pic>
      <p:pic>
        <p:nvPicPr>
          <p:cNvPr id="5" name="Picture 5">
            <a:extLst>
              <a:ext uri="{FF2B5EF4-FFF2-40B4-BE49-F238E27FC236}">
                <a16:creationId xmlns:a16="http://schemas.microsoft.com/office/drawing/2014/main" id="{3DACB7DB-9251-DA2C-F27A-29392FA649F4}"/>
              </a:ext>
            </a:extLst>
          </p:cNvPr>
          <p:cNvPicPr>
            <a:picLocks noChangeAspect="1"/>
          </p:cNvPicPr>
          <p:nvPr/>
        </p:nvPicPr>
        <p:blipFill>
          <a:blip r:embed="rId3"/>
          <a:stretch>
            <a:fillRect/>
          </a:stretch>
        </p:blipFill>
        <p:spPr>
          <a:xfrm>
            <a:off x="4724400" y="2225269"/>
            <a:ext cx="3367314" cy="3104147"/>
          </a:xfrm>
          <a:prstGeom prst="rect">
            <a:avLst/>
          </a:prstGeom>
        </p:spPr>
      </p:pic>
      <p:sp>
        <p:nvSpPr>
          <p:cNvPr id="6" name="TextBox 5">
            <a:extLst>
              <a:ext uri="{FF2B5EF4-FFF2-40B4-BE49-F238E27FC236}">
                <a16:creationId xmlns:a16="http://schemas.microsoft.com/office/drawing/2014/main" id="{15BC2858-E13D-C00E-E5C7-08DBF9908F54}"/>
              </a:ext>
            </a:extLst>
          </p:cNvPr>
          <p:cNvSpPr txBox="1"/>
          <p:nvPr/>
        </p:nvSpPr>
        <p:spPr>
          <a:xfrm>
            <a:off x="965200" y="6052457"/>
            <a:ext cx="7010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Female's count is more in the Dataset who involved in shopping</a:t>
            </a:r>
          </a:p>
        </p:txBody>
      </p:sp>
    </p:spTree>
    <p:extLst>
      <p:ext uri="{BB962C8B-B14F-4D97-AF65-F5344CB8AC3E}">
        <p14:creationId xmlns:p14="http://schemas.microsoft.com/office/powerpoint/2010/main" val="391491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0D6D4-3031-B6DD-9F8B-8A170CCC7B21}"/>
              </a:ext>
            </a:extLst>
          </p:cNvPr>
          <p:cNvSpPr>
            <a:spLocks noGrp="1"/>
          </p:cNvSpPr>
          <p:nvPr>
            <p:ph type="title"/>
          </p:nvPr>
        </p:nvSpPr>
        <p:spPr>
          <a:xfrm>
            <a:off x="297542" y="280024"/>
            <a:ext cx="9895951" cy="1033669"/>
          </a:xfrm>
        </p:spPr>
        <p:txBody>
          <a:bodyPr>
            <a:normAutofit fontScale="90000"/>
          </a:bodyPr>
          <a:lstStyle/>
          <a:p>
            <a:r>
              <a:rPr lang="en-US" sz="4000" dirty="0">
                <a:solidFill>
                  <a:srgbClr val="FFFFFF"/>
                </a:solidFill>
                <a:cs typeface="Calibri Light"/>
              </a:rPr>
              <a:t>Location from where customers had shopped online</a:t>
            </a:r>
            <a:endParaRPr lang="en-US" sz="4000" dirty="0">
              <a:solidFill>
                <a:srgbClr val="FFFFFF"/>
              </a:solidFill>
            </a:endParaRPr>
          </a:p>
        </p:txBody>
      </p:sp>
      <p:pic>
        <p:nvPicPr>
          <p:cNvPr id="4" name="Picture 4">
            <a:extLst>
              <a:ext uri="{FF2B5EF4-FFF2-40B4-BE49-F238E27FC236}">
                <a16:creationId xmlns:a16="http://schemas.microsoft.com/office/drawing/2014/main" id="{CE1854BA-4AB2-13A8-D23B-3D00BF9A2660}"/>
              </a:ext>
            </a:extLst>
          </p:cNvPr>
          <p:cNvPicPr>
            <a:picLocks noGrp="1" noChangeAspect="1"/>
          </p:cNvPicPr>
          <p:nvPr>
            <p:ph idx="1"/>
          </p:nvPr>
        </p:nvPicPr>
        <p:blipFill>
          <a:blip r:embed="rId2"/>
          <a:stretch>
            <a:fillRect/>
          </a:stretch>
        </p:blipFill>
        <p:spPr>
          <a:xfrm>
            <a:off x="457198" y="1817552"/>
            <a:ext cx="10943231" cy="4234705"/>
          </a:xfrm>
        </p:spPr>
      </p:pic>
      <p:sp>
        <p:nvSpPr>
          <p:cNvPr id="6" name="TextBox 5">
            <a:extLst>
              <a:ext uri="{FF2B5EF4-FFF2-40B4-BE49-F238E27FC236}">
                <a16:creationId xmlns:a16="http://schemas.microsoft.com/office/drawing/2014/main" id="{C682F158-CA74-89A3-75C3-45E81BAEA404}"/>
              </a:ext>
            </a:extLst>
          </p:cNvPr>
          <p:cNvSpPr txBox="1"/>
          <p:nvPr/>
        </p:nvSpPr>
        <p:spPr>
          <a:xfrm>
            <a:off x="957943" y="6204857"/>
            <a:ext cx="85779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Delhi based located people are involved in shopping more than others</a:t>
            </a:r>
          </a:p>
        </p:txBody>
      </p:sp>
    </p:spTree>
    <p:extLst>
      <p:ext uri="{BB962C8B-B14F-4D97-AF65-F5344CB8AC3E}">
        <p14:creationId xmlns:p14="http://schemas.microsoft.com/office/powerpoint/2010/main" val="3190642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F7281E-1DA0-7F54-3173-FED8C034FD29}"/>
              </a:ext>
            </a:extLst>
          </p:cNvPr>
          <p:cNvSpPr>
            <a:spLocks noGrp="1"/>
          </p:cNvSpPr>
          <p:nvPr>
            <p:ph type="title"/>
          </p:nvPr>
        </p:nvSpPr>
        <p:spPr>
          <a:xfrm>
            <a:off x="370113" y="280024"/>
            <a:ext cx="9895951" cy="1033669"/>
          </a:xfrm>
        </p:spPr>
        <p:txBody>
          <a:bodyPr>
            <a:normAutofit/>
          </a:bodyPr>
          <a:lstStyle/>
          <a:p>
            <a:r>
              <a:rPr lang="en-US" sz="3600" b="1" dirty="0">
                <a:solidFill>
                  <a:schemeClr val="bg1"/>
                </a:solidFill>
                <a:ea typeface="+mj-lt"/>
                <a:cs typeface="+mj-lt"/>
              </a:rPr>
              <a:t>Comparison of shopping based on City and age:</a:t>
            </a:r>
            <a:endParaRPr lang="en-US" sz="3600" dirty="0">
              <a:solidFill>
                <a:schemeClr val="bg1"/>
              </a:solidFill>
            </a:endParaRPr>
          </a:p>
        </p:txBody>
      </p:sp>
      <p:pic>
        <p:nvPicPr>
          <p:cNvPr id="4" name="Picture 4">
            <a:extLst>
              <a:ext uri="{FF2B5EF4-FFF2-40B4-BE49-F238E27FC236}">
                <a16:creationId xmlns:a16="http://schemas.microsoft.com/office/drawing/2014/main" id="{66B15C4D-230F-DF14-C03C-F83000AD3539}"/>
              </a:ext>
            </a:extLst>
          </p:cNvPr>
          <p:cNvPicPr>
            <a:picLocks noGrp="1" noChangeAspect="1"/>
          </p:cNvPicPr>
          <p:nvPr>
            <p:ph idx="1"/>
          </p:nvPr>
        </p:nvPicPr>
        <p:blipFill>
          <a:blip r:embed="rId2"/>
          <a:stretch>
            <a:fillRect/>
          </a:stretch>
        </p:blipFill>
        <p:spPr>
          <a:xfrm>
            <a:off x="312057" y="2010972"/>
            <a:ext cx="11364144" cy="3905923"/>
          </a:xfrm>
        </p:spPr>
      </p:pic>
    </p:spTree>
    <p:extLst>
      <p:ext uri="{BB962C8B-B14F-4D97-AF65-F5344CB8AC3E}">
        <p14:creationId xmlns:p14="http://schemas.microsoft.com/office/powerpoint/2010/main" val="2449503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0EC1D-9BBF-8F85-2FAD-CF728CBF8113}"/>
              </a:ext>
            </a:extLst>
          </p:cNvPr>
          <p:cNvSpPr>
            <a:spLocks noGrp="1"/>
          </p:cNvSpPr>
          <p:nvPr>
            <p:ph type="title"/>
          </p:nvPr>
        </p:nvSpPr>
        <p:spPr>
          <a:xfrm>
            <a:off x="253999" y="280024"/>
            <a:ext cx="9895951" cy="1033669"/>
          </a:xfrm>
        </p:spPr>
        <p:txBody>
          <a:bodyPr>
            <a:normAutofit fontScale="90000"/>
          </a:bodyPr>
          <a:lstStyle/>
          <a:p>
            <a:r>
              <a:rPr lang="en-US" sz="4000" b="1" dirty="0">
                <a:solidFill>
                  <a:schemeClr val="bg1"/>
                </a:solidFill>
                <a:ea typeface="+mj-lt"/>
                <a:cs typeface="+mj-lt"/>
              </a:rPr>
              <a:t>Comparison of shopping based on city and gender</a:t>
            </a:r>
            <a:endParaRPr lang="en-US" dirty="0">
              <a:solidFill>
                <a:schemeClr val="bg1"/>
              </a:solidFill>
            </a:endParaRPr>
          </a:p>
        </p:txBody>
      </p:sp>
      <p:pic>
        <p:nvPicPr>
          <p:cNvPr id="4" name="Picture 4">
            <a:extLst>
              <a:ext uri="{FF2B5EF4-FFF2-40B4-BE49-F238E27FC236}">
                <a16:creationId xmlns:a16="http://schemas.microsoft.com/office/drawing/2014/main" id="{5B93AAE5-35AB-0694-FD3B-DB69F5653D29}"/>
              </a:ext>
            </a:extLst>
          </p:cNvPr>
          <p:cNvPicPr>
            <a:picLocks noGrp="1" noChangeAspect="1"/>
          </p:cNvPicPr>
          <p:nvPr>
            <p:ph idx="1"/>
          </p:nvPr>
        </p:nvPicPr>
        <p:blipFill>
          <a:blip r:embed="rId2"/>
          <a:stretch>
            <a:fillRect/>
          </a:stretch>
        </p:blipFill>
        <p:spPr>
          <a:xfrm>
            <a:off x="346583" y="1969855"/>
            <a:ext cx="11149948" cy="4031700"/>
          </a:xfrm>
        </p:spPr>
      </p:pic>
    </p:spTree>
    <p:extLst>
      <p:ext uri="{BB962C8B-B14F-4D97-AF65-F5344CB8AC3E}">
        <p14:creationId xmlns:p14="http://schemas.microsoft.com/office/powerpoint/2010/main" val="23223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4D09E-DA08-F944-CF5B-3838D0CF268E}"/>
              </a:ext>
            </a:extLst>
          </p:cNvPr>
          <p:cNvSpPr>
            <a:spLocks noGrp="1"/>
          </p:cNvSpPr>
          <p:nvPr>
            <p:ph type="title"/>
          </p:nvPr>
        </p:nvSpPr>
        <p:spPr>
          <a:xfrm>
            <a:off x="210456" y="555795"/>
            <a:ext cx="9895951" cy="1033669"/>
          </a:xfrm>
        </p:spPr>
        <p:txBody>
          <a:bodyPr>
            <a:normAutofit/>
          </a:bodyPr>
          <a:lstStyle/>
          <a:p>
            <a:r>
              <a:rPr lang="en-US" sz="4000" b="1" dirty="0">
                <a:solidFill>
                  <a:schemeClr val="bg1"/>
                </a:solidFill>
                <a:ea typeface="+mj-lt"/>
                <a:cs typeface="+mj-lt"/>
              </a:rPr>
              <a:t>Since how long the people are shopping online</a:t>
            </a:r>
            <a:endParaRPr lang="en-US" dirty="0">
              <a:solidFill>
                <a:schemeClr val="bg1"/>
              </a:solidFill>
              <a:cs typeface="Calibri Light"/>
            </a:endParaRPr>
          </a:p>
          <a:p>
            <a:endParaRPr lang="en-US" sz="4000" dirty="0">
              <a:solidFill>
                <a:schemeClr val="bg1"/>
              </a:solidFill>
              <a:cs typeface="Calibri Light"/>
            </a:endParaRPr>
          </a:p>
        </p:txBody>
      </p:sp>
      <p:pic>
        <p:nvPicPr>
          <p:cNvPr id="4" name="Picture 4">
            <a:extLst>
              <a:ext uri="{FF2B5EF4-FFF2-40B4-BE49-F238E27FC236}">
                <a16:creationId xmlns:a16="http://schemas.microsoft.com/office/drawing/2014/main" id="{C63CA532-BFCB-DC40-111F-E9904DCD4AF2}"/>
              </a:ext>
            </a:extLst>
          </p:cNvPr>
          <p:cNvPicPr>
            <a:picLocks noGrp="1" noChangeAspect="1"/>
          </p:cNvPicPr>
          <p:nvPr>
            <p:ph idx="1"/>
          </p:nvPr>
        </p:nvPicPr>
        <p:blipFill>
          <a:blip r:embed="rId2"/>
          <a:stretch>
            <a:fillRect/>
          </a:stretch>
        </p:blipFill>
        <p:spPr>
          <a:xfrm>
            <a:off x="415653" y="1994980"/>
            <a:ext cx="4552950" cy="3371850"/>
          </a:xfrm>
        </p:spPr>
      </p:pic>
      <p:pic>
        <p:nvPicPr>
          <p:cNvPr id="5" name="Picture 5">
            <a:extLst>
              <a:ext uri="{FF2B5EF4-FFF2-40B4-BE49-F238E27FC236}">
                <a16:creationId xmlns:a16="http://schemas.microsoft.com/office/drawing/2014/main" id="{F4D1034E-2038-10E7-7F57-2B66BADA2F2F}"/>
              </a:ext>
            </a:extLst>
          </p:cNvPr>
          <p:cNvPicPr>
            <a:picLocks noChangeAspect="1"/>
          </p:cNvPicPr>
          <p:nvPr/>
        </p:nvPicPr>
        <p:blipFill>
          <a:blip r:embed="rId3"/>
          <a:stretch>
            <a:fillRect/>
          </a:stretch>
        </p:blipFill>
        <p:spPr>
          <a:xfrm>
            <a:off x="5754914" y="2156213"/>
            <a:ext cx="4136571" cy="2748773"/>
          </a:xfrm>
          <a:prstGeom prst="rect">
            <a:avLst/>
          </a:prstGeom>
        </p:spPr>
      </p:pic>
      <p:sp>
        <p:nvSpPr>
          <p:cNvPr id="6" name="TextBox 5">
            <a:extLst>
              <a:ext uri="{FF2B5EF4-FFF2-40B4-BE49-F238E27FC236}">
                <a16:creationId xmlns:a16="http://schemas.microsoft.com/office/drawing/2014/main" id="{FBE59262-372B-615F-A37F-9000844831DC}"/>
              </a:ext>
            </a:extLst>
          </p:cNvPr>
          <p:cNvSpPr txBox="1"/>
          <p:nvPr/>
        </p:nvSpPr>
        <p:spPr>
          <a:xfrm>
            <a:off x="805542" y="5667828"/>
            <a:ext cx="97681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From the data there are many Customers whose are shopping from more than 4 years</a:t>
            </a:r>
            <a:endParaRPr lang="en-US" dirty="0"/>
          </a:p>
          <a:p>
            <a:r>
              <a:rPr lang="en-US" dirty="0">
                <a:ea typeface="+mn-lt"/>
                <a:cs typeface="+mn-lt"/>
              </a:rPr>
              <a:t>There are very less customers who are shopping from 1-2 years</a:t>
            </a:r>
            <a:endParaRPr lang="en-US" dirty="0"/>
          </a:p>
        </p:txBody>
      </p:sp>
    </p:spTree>
    <p:extLst>
      <p:ext uri="{BB962C8B-B14F-4D97-AF65-F5344CB8AC3E}">
        <p14:creationId xmlns:p14="http://schemas.microsoft.com/office/powerpoint/2010/main" val="2111282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1A40-E1A4-6E2D-8B01-7C6E5A89149E}"/>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b="1"/>
              <a:t>Online Purchases made in past 1 year</a:t>
            </a:r>
            <a:endParaRPr lang="en-US" sz="3600"/>
          </a:p>
        </p:txBody>
      </p:sp>
      <p:sp>
        <p:nvSpPr>
          <p:cNvPr id="6" name="TextBox 5">
            <a:extLst>
              <a:ext uri="{FF2B5EF4-FFF2-40B4-BE49-F238E27FC236}">
                <a16:creationId xmlns:a16="http://schemas.microsoft.com/office/drawing/2014/main" id="{D499B372-AACE-A939-E78D-7947EB64571F}"/>
              </a:ext>
            </a:extLst>
          </p:cNvPr>
          <p:cNvSpPr txBox="1"/>
          <p:nvPr/>
        </p:nvSpPr>
        <p:spPr>
          <a:xfrm>
            <a:off x="4864100" y="338328"/>
            <a:ext cx="6675627" cy="16050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000"/>
              <a:t>In the past 1 year most of the customers has shopped less than 10 times</a:t>
            </a:r>
          </a:p>
        </p:txBody>
      </p:sp>
      <p:sp>
        <p:nvSpPr>
          <p:cNvPr id="21" name="Rectangle 2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7F8873B-829A-BABD-3D08-52FDF47D56DC}"/>
              </a:ext>
            </a:extLst>
          </p:cNvPr>
          <p:cNvPicPr>
            <a:picLocks noGrp="1" noChangeAspect="1"/>
          </p:cNvPicPr>
          <p:nvPr>
            <p:ph idx="1"/>
          </p:nvPr>
        </p:nvPicPr>
        <p:blipFill>
          <a:blip r:embed="rId2"/>
          <a:stretch>
            <a:fillRect/>
          </a:stretch>
        </p:blipFill>
        <p:spPr>
          <a:xfrm>
            <a:off x="648437" y="2609522"/>
            <a:ext cx="4967079" cy="3441475"/>
          </a:xfrm>
          <a:prstGeom prst="rect">
            <a:avLst/>
          </a:prstGeom>
        </p:spPr>
      </p:pic>
      <p:sp>
        <p:nvSpPr>
          <p:cNvPr id="25"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EE980084-2934-2560-E0DF-E105F1B5CB11}"/>
              </a:ext>
            </a:extLst>
          </p:cNvPr>
          <p:cNvPicPr>
            <a:picLocks noChangeAspect="1"/>
          </p:cNvPicPr>
          <p:nvPr/>
        </p:nvPicPr>
        <p:blipFill>
          <a:blip r:embed="rId3"/>
          <a:stretch>
            <a:fillRect/>
          </a:stretch>
        </p:blipFill>
        <p:spPr>
          <a:xfrm>
            <a:off x="6576484" y="2694512"/>
            <a:ext cx="4967079" cy="3373096"/>
          </a:xfrm>
          <a:prstGeom prst="rect">
            <a:avLst/>
          </a:prstGeom>
        </p:spPr>
      </p:pic>
    </p:spTree>
    <p:extLst>
      <p:ext uri="{BB962C8B-B14F-4D97-AF65-F5344CB8AC3E}">
        <p14:creationId xmlns:p14="http://schemas.microsoft.com/office/powerpoint/2010/main" val="280313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2ADB35-401D-2118-1EEB-B449DD781A5A}"/>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a:t>Customers mode of accessing online sites</a:t>
            </a:r>
            <a:r>
              <a:rPr lang="en-US" sz="3600"/>
              <a:t> </a:t>
            </a:r>
          </a:p>
        </p:txBody>
      </p:sp>
      <p:sp>
        <p:nvSpPr>
          <p:cNvPr id="6" name="TextBox 5">
            <a:extLst>
              <a:ext uri="{FF2B5EF4-FFF2-40B4-BE49-F238E27FC236}">
                <a16:creationId xmlns:a16="http://schemas.microsoft.com/office/drawing/2014/main" id="{1AD997EA-14CE-17EC-92D4-7A14F782BCB9}"/>
              </a:ext>
            </a:extLst>
          </p:cNvPr>
          <p:cNvSpPr txBox="1"/>
          <p:nvPr/>
        </p:nvSpPr>
        <p:spPr>
          <a:xfrm>
            <a:off x="643469" y="1782981"/>
            <a:ext cx="5075184" cy="212249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342900" defTabSz="914400">
              <a:buFont typeface="Wingdings"/>
              <a:buChar char="Ø"/>
            </a:pPr>
            <a:r>
              <a:rPr lang="en-US" sz="2000" dirty="0">
                <a:ea typeface="+mn-lt"/>
                <a:cs typeface="+mn-lt"/>
              </a:rPr>
              <a:t>Most of the customers are using smartphone, Laptop with browser Google Chrome</a:t>
            </a:r>
            <a:endParaRPr lang="en-US" sz="2000" dirty="0">
              <a:ea typeface="Calibri"/>
              <a:cs typeface="Calibri"/>
            </a:endParaRPr>
          </a:p>
          <a:p>
            <a:pPr marL="342900" indent="-342900" defTabSz="914400">
              <a:lnSpc>
                <a:spcPct val="90000"/>
              </a:lnSpc>
              <a:spcAft>
                <a:spcPts val="600"/>
              </a:spcAft>
              <a:buFont typeface="Wingdings"/>
              <a:buChar char="Ø"/>
            </a:pPr>
            <a:r>
              <a:rPr lang="en-US" sz="2000" dirty="0">
                <a:ea typeface="+mn-lt"/>
                <a:cs typeface="+mn-lt"/>
              </a:rPr>
              <a:t>The desktop users are using only chrome</a:t>
            </a:r>
          </a:p>
          <a:p>
            <a:pPr marL="342900" indent="-342900" defTabSz="914400">
              <a:lnSpc>
                <a:spcPct val="90000"/>
              </a:lnSpc>
              <a:spcAft>
                <a:spcPts val="600"/>
              </a:spcAft>
              <a:buFont typeface="Wingdings"/>
              <a:buChar char="Ø"/>
            </a:pPr>
            <a:r>
              <a:rPr lang="en-US" sz="2000" dirty="0">
                <a:ea typeface="Calibri" panose="020F0502020204030204"/>
                <a:cs typeface="Calibri" panose="020F0502020204030204"/>
              </a:rPr>
              <a:t>Most of the Costumers/users are using mobile Internet</a:t>
            </a:r>
          </a:p>
        </p:txBody>
      </p:sp>
      <p:grpSp>
        <p:nvGrpSpPr>
          <p:cNvPr id="43" name="Group 4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4" name="Rectangle 4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4">
            <a:extLst>
              <a:ext uri="{FF2B5EF4-FFF2-40B4-BE49-F238E27FC236}">
                <a16:creationId xmlns:a16="http://schemas.microsoft.com/office/drawing/2014/main" id="{221D5775-0ADE-F667-BCA7-5440AC677392}"/>
              </a:ext>
            </a:extLst>
          </p:cNvPr>
          <p:cNvPicPr>
            <a:picLocks noGrp="1" noChangeAspect="1"/>
          </p:cNvPicPr>
          <p:nvPr>
            <p:ph idx="1"/>
          </p:nvPr>
        </p:nvPicPr>
        <p:blipFill>
          <a:blip r:embed="rId2"/>
          <a:stretch>
            <a:fillRect/>
          </a:stretch>
        </p:blipFill>
        <p:spPr>
          <a:xfrm>
            <a:off x="6126496" y="1405611"/>
            <a:ext cx="4576342" cy="2116558"/>
          </a:xfrm>
          <a:prstGeom prst="rect">
            <a:avLst/>
          </a:prstGeom>
        </p:spPr>
      </p:pic>
      <p:grpSp>
        <p:nvGrpSpPr>
          <p:cNvPr id="47" name="Group 4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8" name="Isosceles Triangle 4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5">
            <a:extLst>
              <a:ext uri="{FF2B5EF4-FFF2-40B4-BE49-F238E27FC236}">
                <a16:creationId xmlns:a16="http://schemas.microsoft.com/office/drawing/2014/main" id="{579DF3C6-A8C8-5712-2877-50748A9FD0BF}"/>
              </a:ext>
            </a:extLst>
          </p:cNvPr>
          <p:cNvPicPr>
            <a:picLocks noChangeAspect="1"/>
          </p:cNvPicPr>
          <p:nvPr/>
        </p:nvPicPr>
        <p:blipFill>
          <a:blip r:embed="rId3"/>
          <a:stretch>
            <a:fillRect/>
          </a:stretch>
        </p:blipFill>
        <p:spPr>
          <a:xfrm>
            <a:off x="5701720" y="3743744"/>
            <a:ext cx="5846812" cy="2884705"/>
          </a:xfrm>
          <a:prstGeom prst="rect">
            <a:avLst/>
          </a:prstGeom>
        </p:spPr>
      </p:pic>
    </p:spTree>
    <p:extLst>
      <p:ext uri="{BB962C8B-B14F-4D97-AF65-F5344CB8AC3E}">
        <p14:creationId xmlns:p14="http://schemas.microsoft.com/office/powerpoint/2010/main" val="117984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3A9CA-BC37-EE99-6037-00ACECC28B48}"/>
              </a:ext>
            </a:extLst>
          </p:cNvPr>
          <p:cNvSpPr>
            <a:spLocks noGrp="1"/>
          </p:cNvSpPr>
          <p:nvPr>
            <p:ph type="title"/>
          </p:nvPr>
        </p:nvSpPr>
        <p:spPr>
          <a:xfrm>
            <a:off x="152399" y="497738"/>
            <a:ext cx="9895951" cy="1033669"/>
          </a:xfrm>
        </p:spPr>
        <p:txBody>
          <a:bodyPr>
            <a:normAutofit/>
          </a:bodyPr>
          <a:lstStyle/>
          <a:p>
            <a:r>
              <a:rPr lang="en-US" sz="4000" b="1" dirty="0">
                <a:solidFill>
                  <a:schemeClr val="bg1"/>
                </a:solidFill>
                <a:ea typeface="+mj-lt"/>
                <a:cs typeface="+mj-lt"/>
              </a:rPr>
              <a:t>Time spent by customer on e-retail store</a:t>
            </a:r>
            <a:endParaRPr lang="en-US" dirty="0">
              <a:solidFill>
                <a:schemeClr val="bg1"/>
              </a:solidFill>
            </a:endParaRPr>
          </a:p>
          <a:p>
            <a:endParaRPr lang="en-US" sz="4000" dirty="0">
              <a:solidFill>
                <a:srgbClr val="FFFFFF"/>
              </a:solidFill>
              <a:ea typeface="Calibri Light"/>
              <a:cs typeface="Calibri Light"/>
            </a:endParaRPr>
          </a:p>
        </p:txBody>
      </p:sp>
      <p:pic>
        <p:nvPicPr>
          <p:cNvPr id="4" name="Picture 4">
            <a:extLst>
              <a:ext uri="{FF2B5EF4-FFF2-40B4-BE49-F238E27FC236}">
                <a16:creationId xmlns:a16="http://schemas.microsoft.com/office/drawing/2014/main" id="{471E7B35-4EB6-35BF-DB26-9E9A6D4BDBDF}"/>
              </a:ext>
            </a:extLst>
          </p:cNvPr>
          <p:cNvPicPr>
            <a:picLocks noGrp="1" noChangeAspect="1"/>
          </p:cNvPicPr>
          <p:nvPr>
            <p:ph idx="1"/>
          </p:nvPr>
        </p:nvPicPr>
        <p:blipFill>
          <a:blip r:embed="rId2"/>
          <a:stretch>
            <a:fillRect/>
          </a:stretch>
        </p:blipFill>
        <p:spPr>
          <a:xfrm>
            <a:off x="315241" y="1926312"/>
            <a:ext cx="9369318" cy="3770443"/>
          </a:xfrm>
        </p:spPr>
      </p:pic>
      <p:sp>
        <p:nvSpPr>
          <p:cNvPr id="5" name="TextBox 4">
            <a:extLst>
              <a:ext uri="{FF2B5EF4-FFF2-40B4-BE49-F238E27FC236}">
                <a16:creationId xmlns:a16="http://schemas.microsoft.com/office/drawing/2014/main" id="{954F40F8-883A-E451-BAE8-14308BA4453C}"/>
              </a:ext>
            </a:extLst>
          </p:cNvPr>
          <p:cNvSpPr txBox="1"/>
          <p:nvPr/>
        </p:nvSpPr>
        <p:spPr>
          <a:xfrm>
            <a:off x="689429" y="5754913"/>
            <a:ext cx="89988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Data was saying that most of the  Costumer has spent more than 15 mins before making the purchase</a:t>
            </a:r>
          </a:p>
        </p:txBody>
      </p:sp>
    </p:spTree>
    <p:extLst>
      <p:ext uri="{BB962C8B-B14F-4D97-AF65-F5344CB8AC3E}">
        <p14:creationId xmlns:p14="http://schemas.microsoft.com/office/powerpoint/2010/main" val="421130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7C9724-4F42-5D28-CDC5-A0E59360BE9E}"/>
              </a:ext>
            </a:extLst>
          </p:cNvPr>
          <p:cNvSpPr>
            <a:spLocks noGrp="1"/>
          </p:cNvSpPr>
          <p:nvPr>
            <p:ph type="title"/>
          </p:nvPr>
        </p:nvSpPr>
        <p:spPr>
          <a:xfrm>
            <a:off x="166913" y="512252"/>
            <a:ext cx="9895951" cy="1033669"/>
          </a:xfrm>
        </p:spPr>
        <p:txBody>
          <a:bodyPr>
            <a:normAutofit/>
          </a:bodyPr>
          <a:lstStyle/>
          <a:p>
            <a:r>
              <a:rPr lang="en-US" sz="4000" b="1" dirty="0">
                <a:solidFill>
                  <a:schemeClr val="bg1"/>
                </a:solidFill>
                <a:ea typeface="+mj-lt"/>
                <a:cs typeface="+mj-lt"/>
              </a:rPr>
              <a:t>Preferred payment option</a:t>
            </a:r>
            <a:endParaRPr lang="en-US" dirty="0">
              <a:solidFill>
                <a:schemeClr val="bg1"/>
              </a:solidFill>
            </a:endParaRPr>
          </a:p>
          <a:p>
            <a:endParaRPr lang="en-US" sz="4000" dirty="0">
              <a:solidFill>
                <a:srgbClr val="FFFFFF"/>
              </a:solidFill>
              <a:ea typeface="Calibri Light"/>
              <a:cs typeface="Calibri Light"/>
            </a:endParaRPr>
          </a:p>
        </p:txBody>
      </p:sp>
      <p:pic>
        <p:nvPicPr>
          <p:cNvPr id="4" name="Picture 4">
            <a:extLst>
              <a:ext uri="{FF2B5EF4-FFF2-40B4-BE49-F238E27FC236}">
                <a16:creationId xmlns:a16="http://schemas.microsoft.com/office/drawing/2014/main" id="{D54AD2FB-A78A-72BF-A9B2-68024CF74ED5}"/>
              </a:ext>
            </a:extLst>
          </p:cNvPr>
          <p:cNvPicPr>
            <a:picLocks noGrp="1" noChangeAspect="1"/>
          </p:cNvPicPr>
          <p:nvPr>
            <p:ph idx="1"/>
          </p:nvPr>
        </p:nvPicPr>
        <p:blipFill>
          <a:blip r:embed="rId2"/>
          <a:stretch>
            <a:fillRect/>
          </a:stretch>
        </p:blipFill>
        <p:spPr>
          <a:xfrm>
            <a:off x="-809" y="1969854"/>
            <a:ext cx="8535474" cy="3683358"/>
          </a:xfrm>
        </p:spPr>
      </p:pic>
      <p:sp>
        <p:nvSpPr>
          <p:cNvPr id="5" name="TextBox 4">
            <a:extLst>
              <a:ext uri="{FF2B5EF4-FFF2-40B4-BE49-F238E27FC236}">
                <a16:creationId xmlns:a16="http://schemas.microsoft.com/office/drawing/2014/main" id="{79BE7189-1C7C-39F2-B2F2-53A8D7AB04CA}"/>
              </a:ext>
            </a:extLst>
          </p:cNvPr>
          <p:cNvSpPr txBox="1"/>
          <p:nvPr/>
        </p:nvSpPr>
        <p:spPr>
          <a:xfrm>
            <a:off x="304800" y="6074229"/>
            <a:ext cx="7765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Customers most preferred payment option is via credit/debit cards</a:t>
            </a:r>
            <a:endParaRPr lang="en-US" dirty="0"/>
          </a:p>
          <a:p>
            <a:pPr algn="l"/>
            <a:endParaRPr lang="en-US" dirty="0">
              <a:ea typeface="Calibri"/>
              <a:cs typeface="Calibri"/>
            </a:endParaRPr>
          </a:p>
        </p:txBody>
      </p:sp>
    </p:spTree>
    <p:extLst>
      <p:ext uri="{BB962C8B-B14F-4D97-AF65-F5344CB8AC3E}">
        <p14:creationId xmlns:p14="http://schemas.microsoft.com/office/powerpoint/2010/main" val="2924406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E021F-C3DB-7DAC-8E81-4A997E1ED87A}"/>
              </a:ext>
            </a:extLst>
          </p:cNvPr>
          <p:cNvSpPr>
            <a:spLocks noGrp="1"/>
          </p:cNvSpPr>
          <p:nvPr>
            <p:ph type="title"/>
          </p:nvPr>
        </p:nvSpPr>
        <p:spPr>
          <a:xfrm>
            <a:off x="166913" y="280024"/>
            <a:ext cx="9895951" cy="1033669"/>
          </a:xfrm>
        </p:spPr>
        <p:txBody>
          <a:bodyPr>
            <a:normAutofit/>
          </a:bodyPr>
          <a:lstStyle/>
          <a:p>
            <a:r>
              <a:rPr lang="en-US" sz="4000">
                <a:solidFill>
                  <a:srgbClr val="FFFFFF"/>
                </a:solidFill>
                <a:cs typeface="Calibri Light"/>
              </a:rPr>
              <a:t>Introduction:</a:t>
            </a:r>
            <a:endParaRPr lang="en-US" sz="4000">
              <a:solidFill>
                <a:srgbClr val="FFFFFF"/>
              </a:solidFill>
            </a:endParaRPr>
          </a:p>
        </p:txBody>
      </p:sp>
      <p:sp>
        <p:nvSpPr>
          <p:cNvPr id="3" name="Content Placeholder 2">
            <a:extLst>
              <a:ext uri="{FF2B5EF4-FFF2-40B4-BE49-F238E27FC236}">
                <a16:creationId xmlns:a16="http://schemas.microsoft.com/office/drawing/2014/main" id="{85ECC1A9-8BD0-8E46-018F-1CAD28DB996C}"/>
              </a:ext>
            </a:extLst>
          </p:cNvPr>
          <p:cNvSpPr>
            <a:spLocks noGrp="1"/>
          </p:cNvSpPr>
          <p:nvPr>
            <p:ph idx="1"/>
          </p:nvPr>
        </p:nvSpPr>
        <p:spPr>
          <a:xfrm>
            <a:off x="283028" y="1715855"/>
            <a:ext cx="11668944" cy="4938842"/>
          </a:xfrm>
        </p:spPr>
        <p:txBody>
          <a:bodyPr anchor="ctr">
            <a:normAutofit/>
          </a:bodyPr>
          <a:lstStyle/>
          <a:p>
            <a:pPr marL="0" indent="0">
              <a:buNone/>
            </a:pPr>
            <a:r>
              <a:rPr lang="en-US" sz="2000" dirty="0">
                <a:ea typeface="+mn-lt"/>
                <a:cs typeface="+mn-lt"/>
              </a:rPr>
              <a:t>Customer satisfaction has emerged as one of the most important factors that guarantee the success of online store, it has been posited as a key stimulant of purchase, repurchase intentions and customer loyalty. </a:t>
            </a:r>
            <a:endParaRPr lang="en-US" sz="2000">
              <a:cs typeface="Calibri" panose="020F0502020204030204"/>
            </a:endParaRPr>
          </a:p>
          <a:p>
            <a:pPr marL="0" indent="0">
              <a:buNone/>
            </a:pPr>
            <a:r>
              <a:rPr lang="en-US" sz="2000" dirty="0">
                <a:ea typeface="+mn-lt"/>
                <a:cs typeface="+mn-lt"/>
              </a:rPr>
              <a:t>A comprehensive review of the literature, theories and models have been carried out to propose the models for customer activation and customer retention. Five major factors that contributed to the success of an e-commerce store have been identified as</a:t>
            </a:r>
            <a:endParaRPr lang="en-US" dirty="0">
              <a:cs typeface="Calibri" panose="020F0502020204030204"/>
            </a:endParaRPr>
          </a:p>
          <a:p>
            <a:pPr lvl="1"/>
            <a:r>
              <a:rPr lang="en-US" sz="1600" dirty="0">
                <a:ea typeface="+mn-lt"/>
                <a:cs typeface="+mn-lt"/>
              </a:rPr>
              <a:t>Service </a:t>
            </a:r>
            <a:endParaRPr lang="en-US" sz="1600" dirty="0">
              <a:cs typeface="Calibri"/>
            </a:endParaRPr>
          </a:p>
          <a:p>
            <a:pPr lvl="1"/>
            <a:r>
              <a:rPr lang="en-US" sz="1600" dirty="0">
                <a:ea typeface="+mn-lt"/>
                <a:cs typeface="+mn-lt"/>
              </a:rPr>
              <a:t>Quality, </a:t>
            </a:r>
            <a:endParaRPr lang="en-US" sz="1600" dirty="0">
              <a:cs typeface="Calibri"/>
            </a:endParaRPr>
          </a:p>
          <a:p>
            <a:pPr lvl="1"/>
            <a:r>
              <a:rPr lang="en-US" sz="1600" dirty="0">
                <a:ea typeface="+mn-lt"/>
                <a:cs typeface="+mn-lt"/>
              </a:rPr>
              <a:t>System quality, </a:t>
            </a:r>
            <a:endParaRPr lang="en-US" sz="1600">
              <a:cs typeface="Calibri"/>
            </a:endParaRPr>
          </a:p>
          <a:p>
            <a:pPr lvl="1"/>
            <a:r>
              <a:rPr lang="en-US" sz="1600" dirty="0">
                <a:ea typeface="+mn-lt"/>
                <a:cs typeface="+mn-lt"/>
              </a:rPr>
              <a:t>Information quality, </a:t>
            </a:r>
            <a:endParaRPr lang="en-US" sz="1600">
              <a:cs typeface="Calibri"/>
            </a:endParaRPr>
          </a:p>
          <a:p>
            <a:pPr lvl="1"/>
            <a:r>
              <a:rPr lang="en-US" sz="1600" dirty="0">
                <a:ea typeface="+mn-lt"/>
                <a:cs typeface="+mn-lt"/>
              </a:rPr>
              <a:t>Trust and </a:t>
            </a:r>
            <a:endParaRPr lang="en-US" sz="1600" dirty="0">
              <a:cs typeface="Calibri"/>
            </a:endParaRPr>
          </a:p>
          <a:p>
            <a:pPr lvl="1"/>
            <a:r>
              <a:rPr lang="en-US" sz="1600" dirty="0">
                <a:ea typeface="+mn-lt"/>
                <a:cs typeface="+mn-lt"/>
              </a:rPr>
              <a:t>Net benefit. </a:t>
            </a:r>
          </a:p>
          <a:p>
            <a:pPr marL="0" indent="0">
              <a:buNone/>
            </a:pPr>
            <a:r>
              <a:rPr lang="en-US" sz="2000" dirty="0">
                <a:ea typeface="+mn-lt"/>
                <a:cs typeface="+mn-lt"/>
              </a:rPr>
              <a:t>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endParaRPr lang="en-US" sz="2000">
              <a:cs typeface="Calibri"/>
            </a:endParaRPr>
          </a:p>
        </p:txBody>
      </p:sp>
    </p:spTree>
    <p:extLst>
      <p:ext uri="{BB962C8B-B14F-4D97-AF65-F5344CB8AC3E}">
        <p14:creationId xmlns:p14="http://schemas.microsoft.com/office/powerpoint/2010/main" val="1625290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DA5341-616E-EF12-1A8E-CC696153AE3A}"/>
              </a:ext>
            </a:extLst>
          </p:cNvPr>
          <p:cNvSpPr txBox="1"/>
          <p:nvPr/>
        </p:nvSpPr>
        <p:spPr>
          <a:xfrm>
            <a:off x="643469" y="1782981"/>
            <a:ext cx="4008384" cy="439398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000"/>
              <a:t>It is observed that Amazon is the most popular E commerce website followed by Flipkart.</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3C6B39F4-9139-83BC-6118-AFC1368EC1F7}"/>
              </a:ext>
            </a:extLst>
          </p:cNvPr>
          <p:cNvPicPr>
            <a:picLocks noGrp="1" noChangeAspect="1"/>
          </p:cNvPicPr>
          <p:nvPr>
            <p:ph idx="1"/>
          </p:nvPr>
        </p:nvPicPr>
        <p:blipFill>
          <a:blip r:embed="rId2"/>
          <a:stretch>
            <a:fillRect/>
          </a:stretch>
        </p:blipFill>
        <p:spPr>
          <a:xfrm>
            <a:off x="5450294" y="1782981"/>
            <a:ext cx="6233549" cy="4383663"/>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779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85658-1797-5597-EF46-01442F6A9780}"/>
              </a:ext>
            </a:extLst>
          </p:cNvPr>
          <p:cNvSpPr>
            <a:spLocks noGrp="1"/>
          </p:cNvSpPr>
          <p:nvPr>
            <p:ph type="title"/>
          </p:nvPr>
        </p:nvSpPr>
        <p:spPr>
          <a:xfrm>
            <a:off x="94342" y="47795"/>
            <a:ext cx="9895951" cy="1033669"/>
          </a:xfrm>
        </p:spPr>
        <p:txBody>
          <a:bodyPr>
            <a:normAutofit fontScale="90000"/>
          </a:bodyPr>
          <a:lstStyle/>
          <a:p>
            <a:endParaRPr lang="en-US" sz="4000">
              <a:solidFill>
                <a:srgbClr val="FFFFFF"/>
              </a:solidFill>
            </a:endParaRPr>
          </a:p>
          <a:p>
            <a:r>
              <a:rPr lang="en-US" b="1" dirty="0">
                <a:solidFill>
                  <a:schemeClr val="bg1"/>
                </a:solidFill>
                <a:ea typeface="+mj-lt"/>
                <a:cs typeface="+mj-lt"/>
              </a:rPr>
              <a:t>Observations</a:t>
            </a:r>
            <a:endParaRPr lang="en-US" b="1" dirty="0">
              <a:solidFill>
                <a:schemeClr val="bg1"/>
              </a:solidFill>
            </a:endParaRPr>
          </a:p>
        </p:txBody>
      </p:sp>
      <p:sp>
        <p:nvSpPr>
          <p:cNvPr id="3" name="Content Placeholder 2">
            <a:extLst>
              <a:ext uri="{FF2B5EF4-FFF2-40B4-BE49-F238E27FC236}">
                <a16:creationId xmlns:a16="http://schemas.microsoft.com/office/drawing/2014/main" id="{5DA104D3-1B16-7CD4-345A-C5F551148DFE}"/>
              </a:ext>
            </a:extLst>
          </p:cNvPr>
          <p:cNvSpPr>
            <a:spLocks noGrp="1"/>
          </p:cNvSpPr>
          <p:nvPr>
            <p:ph idx="1"/>
          </p:nvPr>
        </p:nvSpPr>
        <p:spPr>
          <a:xfrm>
            <a:off x="413657" y="1810197"/>
            <a:ext cx="10681973" cy="4742900"/>
          </a:xfrm>
        </p:spPr>
        <p:txBody>
          <a:bodyPr anchor="ctr">
            <a:normAutofit/>
          </a:bodyPr>
          <a:lstStyle/>
          <a:p>
            <a:r>
              <a:rPr lang="en-US" sz="2000" dirty="0">
                <a:ea typeface="+mn-lt"/>
                <a:cs typeface="+mn-lt"/>
              </a:rPr>
              <a:t>Females have shopped more number of times in last 1 year</a:t>
            </a:r>
            <a:endParaRPr lang="en-US" sz="2000" dirty="0">
              <a:cs typeface="Calibri"/>
            </a:endParaRPr>
          </a:p>
          <a:p>
            <a:r>
              <a:rPr lang="en-US" sz="2000" dirty="0">
                <a:ea typeface="+mn-lt"/>
                <a:cs typeface="+mn-lt"/>
              </a:rPr>
              <a:t>Most of the individuals that do online shopping are from the age group 21-30 yrs. and, 31-40 yrs. People below 20 years, &amp;people over 50 years of age do not do much online shopping.</a:t>
            </a:r>
            <a:endParaRPr lang="en-US" dirty="0"/>
          </a:p>
          <a:p>
            <a:r>
              <a:rPr lang="en-US" sz="2000" dirty="0">
                <a:ea typeface="+mn-lt"/>
                <a:cs typeface="+mn-lt"/>
              </a:rPr>
              <a:t>Customers from Delhi, Noida &amp; Bangalore region have shopped most number of times</a:t>
            </a:r>
            <a:endParaRPr lang="en-US" dirty="0"/>
          </a:p>
          <a:p>
            <a:r>
              <a:rPr lang="en-US" sz="2000" dirty="0">
                <a:ea typeface="+mn-lt"/>
                <a:cs typeface="+mn-lt"/>
              </a:rPr>
              <a:t>Most customers who are shopping online from 1 to 4 years have shopped less than 10 times and customers shopping online for above 4 years have highest purchase count in all more than 10 times group</a:t>
            </a:r>
            <a:endParaRPr lang="en-US" dirty="0"/>
          </a:p>
          <a:p>
            <a:r>
              <a:rPr lang="en-US" sz="2000" dirty="0">
                <a:ea typeface="+mn-lt"/>
                <a:cs typeface="+mn-lt"/>
              </a:rPr>
              <a:t>Most customers spends more than 15 minutes before making decision irrespective of the purchase count.</a:t>
            </a:r>
            <a:endParaRPr lang="en-US" dirty="0"/>
          </a:p>
          <a:p>
            <a:r>
              <a:rPr lang="en-US" sz="2000" dirty="0">
                <a:ea typeface="+mn-lt"/>
                <a:cs typeface="+mn-lt"/>
              </a:rPr>
              <a:t>Most of the customers generally preferred credit/Debit cards for payment followed by cash on delivery. Very few customers opt for E-wallet payment.</a:t>
            </a:r>
            <a:endParaRPr lang="en-US" dirty="0"/>
          </a:p>
          <a:p>
            <a:endParaRPr lang="en-US" sz="2000" dirty="0">
              <a:cs typeface="Calibri"/>
            </a:endParaRPr>
          </a:p>
        </p:txBody>
      </p:sp>
    </p:spTree>
    <p:extLst>
      <p:ext uri="{BB962C8B-B14F-4D97-AF65-F5344CB8AC3E}">
        <p14:creationId xmlns:p14="http://schemas.microsoft.com/office/powerpoint/2010/main" val="394739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DF274-FD8A-FAA7-0CE7-3959F0E28A33}"/>
              </a:ext>
            </a:extLst>
          </p:cNvPr>
          <p:cNvSpPr>
            <a:spLocks noGrp="1"/>
          </p:cNvSpPr>
          <p:nvPr>
            <p:ph type="title"/>
          </p:nvPr>
        </p:nvSpPr>
        <p:spPr>
          <a:xfrm>
            <a:off x="643467" y="321734"/>
            <a:ext cx="10905066" cy="1135737"/>
          </a:xfrm>
        </p:spPr>
        <p:txBody>
          <a:bodyPr>
            <a:normAutofit/>
          </a:bodyPr>
          <a:lstStyle/>
          <a:p>
            <a:r>
              <a:rPr lang="en-US" sz="3600" dirty="0">
                <a:solidFill>
                  <a:schemeClr val="bg1"/>
                </a:solidFill>
                <a:cs typeface="Calibri Light"/>
              </a:rPr>
              <a:t>Observations</a:t>
            </a:r>
            <a:endParaRPr lang="en-US" sz="3600" dirty="0">
              <a:solidFill>
                <a:schemeClr val="bg1"/>
              </a:solidFill>
            </a:endParaRPr>
          </a:p>
        </p:txBody>
      </p:sp>
      <p:sp>
        <p:nvSpPr>
          <p:cNvPr id="3" name="Content Placeholder 2">
            <a:extLst>
              <a:ext uri="{FF2B5EF4-FFF2-40B4-BE49-F238E27FC236}">
                <a16:creationId xmlns:a16="http://schemas.microsoft.com/office/drawing/2014/main" id="{7454777F-E488-332E-5D4A-DE2C9553B987}"/>
              </a:ext>
            </a:extLst>
          </p:cNvPr>
          <p:cNvSpPr>
            <a:spLocks noGrp="1"/>
          </p:cNvSpPr>
          <p:nvPr>
            <p:ph idx="1"/>
          </p:nvPr>
        </p:nvSpPr>
        <p:spPr>
          <a:xfrm>
            <a:off x="643467" y="1782981"/>
            <a:ext cx="10905066" cy="4393982"/>
          </a:xfrm>
        </p:spPr>
        <p:txBody>
          <a:bodyPr anchor="ctr">
            <a:normAutofit/>
          </a:bodyPr>
          <a:lstStyle/>
          <a:p>
            <a:endParaRPr lang="en-US" sz="2000"/>
          </a:p>
          <a:p>
            <a:r>
              <a:rPr lang="en-US" sz="2000" dirty="0">
                <a:ea typeface="+mn-lt"/>
                <a:cs typeface="+mn-lt"/>
              </a:rPr>
              <a:t>Most customers who purchased less than 10 times abandoned the cart due to better alternative offer. Customers purchasing more than 41 times abandoned due to promo code not applied Or better alternative offer</a:t>
            </a:r>
            <a:endParaRPr lang="en-US" sz="2000" dirty="0">
              <a:cs typeface="Calibri" panose="020F0502020204030204"/>
            </a:endParaRPr>
          </a:p>
          <a:p>
            <a:r>
              <a:rPr lang="en-US" sz="2000" dirty="0">
                <a:ea typeface="+mn-lt"/>
                <a:cs typeface="+mn-lt"/>
              </a:rPr>
              <a:t>It can be seen clearly that all customers irrespective of the purchase count strongly agree with the empathy which means empathy is very important for customer satisfaction and hence retention. The reason is insecurity amongst the customers. If they have a provision of a helpline number associated with the website, that sense of insecurity vanishes and the customer can trust the website more. A 24X7 support is a must for these online retail stores.</a:t>
            </a:r>
            <a:endParaRPr lang="en-US" dirty="0"/>
          </a:p>
          <a:p>
            <a:endParaRPr lang="en-US" sz="2000" dirty="0">
              <a:cs typeface="Calibri"/>
            </a:endParaRPr>
          </a:p>
        </p:txBody>
      </p:sp>
      <p:sp>
        <p:nvSpPr>
          <p:cNvPr id="19"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03046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0CCFD-702E-6388-AD1C-AA32D95335F2}"/>
              </a:ext>
            </a:extLst>
          </p:cNvPr>
          <p:cNvSpPr>
            <a:spLocks noGrp="1"/>
          </p:cNvSpPr>
          <p:nvPr>
            <p:ph type="title"/>
          </p:nvPr>
        </p:nvSpPr>
        <p:spPr>
          <a:xfrm>
            <a:off x="195942" y="280024"/>
            <a:ext cx="9895951" cy="1033669"/>
          </a:xfrm>
        </p:spPr>
        <p:txBody>
          <a:bodyPr>
            <a:normAutofit/>
          </a:bodyPr>
          <a:lstStyle/>
          <a:p>
            <a:r>
              <a:rPr lang="en-US" sz="4000" dirty="0">
                <a:solidFill>
                  <a:srgbClr val="FFFFFF"/>
                </a:solidFill>
                <a:cs typeface="Calibri Light"/>
              </a:rPr>
              <a:t>Observations</a:t>
            </a:r>
            <a:endParaRPr lang="en-US" sz="4000" dirty="0">
              <a:solidFill>
                <a:srgbClr val="FFFFFF"/>
              </a:solidFill>
            </a:endParaRPr>
          </a:p>
        </p:txBody>
      </p:sp>
      <p:sp>
        <p:nvSpPr>
          <p:cNvPr id="3" name="Content Placeholder 2">
            <a:extLst>
              <a:ext uri="{FF2B5EF4-FFF2-40B4-BE49-F238E27FC236}">
                <a16:creationId xmlns:a16="http://schemas.microsoft.com/office/drawing/2014/main" id="{8DA09D95-2AE1-6B0D-935A-A9BE91F4FCCB}"/>
              </a:ext>
            </a:extLst>
          </p:cNvPr>
          <p:cNvSpPr>
            <a:spLocks noGrp="1"/>
          </p:cNvSpPr>
          <p:nvPr>
            <p:ph idx="1"/>
          </p:nvPr>
        </p:nvSpPr>
        <p:spPr>
          <a:xfrm>
            <a:off x="1371599" y="2318197"/>
            <a:ext cx="9724031" cy="3683358"/>
          </a:xfrm>
        </p:spPr>
        <p:txBody>
          <a:bodyPr anchor="ctr">
            <a:normAutofit/>
          </a:bodyPr>
          <a:lstStyle/>
          <a:p>
            <a:r>
              <a:rPr lang="en-US" sz="2000" dirty="0">
                <a:ea typeface="+mn-lt"/>
                <a:cs typeface="+mn-lt"/>
              </a:rPr>
              <a:t>We can clearly see that return and replacement policy plays an important role in customer satisfaction.</a:t>
            </a:r>
            <a:endParaRPr lang="en-US" sz="2000" dirty="0">
              <a:cs typeface="Calibri" panose="020F0502020204030204"/>
            </a:endParaRPr>
          </a:p>
          <a:p>
            <a:r>
              <a:rPr lang="en-US" sz="2000" dirty="0">
                <a:ea typeface="+mn-lt"/>
                <a:cs typeface="+mn-lt"/>
              </a:rPr>
              <a:t>Displaying quality Information on the website improves satisfaction of customers: Most of the customers strongly agreed to this. Shoppers expect online retailers to provide all relevant and accurate information about the product. Providing appropriate information can help online retailers to dispel concerns and fears of consumers towards a particular product or online shopping</a:t>
            </a:r>
            <a:endParaRPr lang="en-US" dirty="0"/>
          </a:p>
          <a:p>
            <a:r>
              <a:rPr lang="en-US" sz="2000" dirty="0">
                <a:ea typeface="+mn-lt"/>
                <a:cs typeface="+mn-lt"/>
              </a:rPr>
              <a:t>Maximum customers agree with online shopping being flexible, irrespective of purchase count as it provides freedom to shop without the influence or pressure from sales staff often encountered in offline stores.</a:t>
            </a:r>
            <a:endParaRPr lang="en-US" dirty="0"/>
          </a:p>
          <a:p>
            <a:endParaRPr lang="en-US" sz="2000" dirty="0">
              <a:cs typeface="Calibri"/>
            </a:endParaRPr>
          </a:p>
        </p:txBody>
      </p:sp>
    </p:spTree>
    <p:extLst>
      <p:ext uri="{BB962C8B-B14F-4D97-AF65-F5344CB8AC3E}">
        <p14:creationId xmlns:p14="http://schemas.microsoft.com/office/powerpoint/2010/main" val="2031269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BDF2C-16A5-8847-9B49-7C30B5D882E1}"/>
              </a:ext>
            </a:extLst>
          </p:cNvPr>
          <p:cNvSpPr>
            <a:spLocks noGrp="1"/>
          </p:cNvSpPr>
          <p:nvPr>
            <p:ph type="title"/>
          </p:nvPr>
        </p:nvSpPr>
        <p:spPr>
          <a:xfrm>
            <a:off x="253999" y="280024"/>
            <a:ext cx="9895951" cy="1033669"/>
          </a:xfrm>
        </p:spPr>
        <p:txBody>
          <a:bodyPr>
            <a:normAutofit/>
          </a:bodyPr>
          <a:lstStyle/>
          <a:p>
            <a:r>
              <a:rPr lang="en-US" sz="4000" dirty="0">
                <a:solidFill>
                  <a:srgbClr val="FFFFFF"/>
                </a:solidFill>
                <a:cs typeface="Calibri Light"/>
              </a:rPr>
              <a:t>Observations</a:t>
            </a:r>
            <a:endParaRPr lang="en-US" sz="4000" dirty="0">
              <a:solidFill>
                <a:srgbClr val="FFFFFF"/>
              </a:solidFill>
            </a:endParaRPr>
          </a:p>
        </p:txBody>
      </p:sp>
      <p:sp>
        <p:nvSpPr>
          <p:cNvPr id="3" name="Content Placeholder 2">
            <a:extLst>
              <a:ext uri="{FF2B5EF4-FFF2-40B4-BE49-F238E27FC236}">
                <a16:creationId xmlns:a16="http://schemas.microsoft.com/office/drawing/2014/main" id="{7C4ABC05-9F51-C9C2-30FF-1A00E3AB96F3}"/>
              </a:ext>
            </a:extLst>
          </p:cNvPr>
          <p:cNvSpPr>
            <a:spLocks noGrp="1"/>
          </p:cNvSpPr>
          <p:nvPr>
            <p:ph idx="1"/>
          </p:nvPr>
        </p:nvSpPr>
        <p:spPr>
          <a:xfrm>
            <a:off x="370114" y="1897283"/>
            <a:ext cx="10725516" cy="4104272"/>
          </a:xfrm>
        </p:spPr>
        <p:txBody>
          <a:bodyPr anchor="ctr">
            <a:normAutofit fontScale="92500" lnSpcReduction="10000"/>
          </a:bodyPr>
          <a:lstStyle/>
          <a:p>
            <a:r>
              <a:rPr lang="en-US" sz="2000" dirty="0">
                <a:ea typeface="+mn-lt"/>
                <a:cs typeface="+mn-lt"/>
              </a:rPr>
              <a:t>Customers who have shopped more than 30 times strongly agree that net benefit from online purchase leads to user satisfaction Hence net benefit derived is an important factor for customer retention</a:t>
            </a:r>
            <a:endParaRPr lang="en-US" sz="2000" dirty="0">
              <a:cs typeface="Calibri" panose="020F0502020204030204"/>
            </a:endParaRPr>
          </a:p>
          <a:p>
            <a:r>
              <a:rPr lang="en-US" sz="2000" dirty="0">
                <a:ea typeface="+mn-lt"/>
                <a:cs typeface="+mn-lt"/>
              </a:rPr>
              <a:t>Offering a wide variety of listed product in several categories: Customers having purchase frequency of more than 30 times strongly agree to it. It means product variety increases consumers' likelihood of finding a good match with their preferences</a:t>
            </a:r>
          </a:p>
          <a:p>
            <a:r>
              <a:rPr lang="en-US" sz="2000" dirty="0">
                <a:ea typeface="+mn-lt"/>
                <a:cs typeface="+mn-lt"/>
              </a:rPr>
              <a:t>Customers with high purchase (&gt;30) agree to get monetary savings</a:t>
            </a:r>
            <a:endParaRPr lang="en-US" sz="2000" dirty="0">
              <a:cs typeface="Calibri"/>
            </a:endParaRPr>
          </a:p>
          <a:p>
            <a:r>
              <a:rPr lang="en-US" sz="2000" dirty="0">
                <a:ea typeface="+mn-lt"/>
                <a:cs typeface="+mn-lt"/>
              </a:rPr>
              <a:t>Almost all customers with high purchase agree that they get value for money spent.it indicates that quality of product sold plays an important role in customer retention</a:t>
            </a:r>
            <a:endParaRPr lang="en-US" dirty="0"/>
          </a:p>
          <a:p>
            <a:r>
              <a:rPr lang="en-US" sz="2000" dirty="0">
                <a:ea typeface="+mn-lt"/>
                <a:cs typeface="+mn-lt"/>
              </a:rPr>
              <a:t>Highest number of customers have shopped from amazon, Paytm and Myntra</a:t>
            </a:r>
            <a:endParaRPr lang="en-US" dirty="0"/>
          </a:p>
          <a:p>
            <a:r>
              <a:rPr lang="en-US" sz="2000" dirty="0">
                <a:ea typeface="+mn-lt"/>
                <a:cs typeface="+mn-lt"/>
              </a:rPr>
              <a:t>Highest number of customers like amazon, Paytm and Myntra web page layout</a:t>
            </a:r>
            <a:endParaRPr lang="en-US" dirty="0"/>
          </a:p>
          <a:p>
            <a:r>
              <a:rPr lang="en-US" sz="2000" dirty="0">
                <a:ea typeface="+mn-lt"/>
                <a:cs typeface="+mn-lt"/>
              </a:rPr>
              <a:t>Highest number of customers like amazon and </a:t>
            </a:r>
            <a:r>
              <a:rPr lang="en-US" sz="2000" dirty="0" err="1">
                <a:ea typeface="+mn-lt"/>
                <a:cs typeface="+mn-lt"/>
              </a:rPr>
              <a:t>flipkart</a:t>
            </a:r>
            <a:r>
              <a:rPr lang="en-US" sz="2000" dirty="0">
                <a:ea typeface="+mn-lt"/>
                <a:cs typeface="+mn-lt"/>
              </a:rPr>
              <a:t> in terms of variety of product offered</a:t>
            </a:r>
            <a:endParaRPr lang="en-US" dirty="0"/>
          </a:p>
          <a:p>
            <a:r>
              <a:rPr lang="en-US" sz="2000" dirty="0">
                <a:ea typeface="+mn-lt"/>
                <a:cs typeface="+mn-lt"/>
              </a:rPr>
              <a:t>Highest number of customers like amazon and </a:t>
            </a:r>
            <a:r>
              <a:rPr lang="en-US" sz="2000" dirty="0" err="1">
                <a:ea typeface="+mn-lt"/>
                <a:cs typeface="+mn-lt"/>
              </a:rPr>
              <a:t>flipkart</a:t>
            </a:r>
            <a:r>
              <a:rPr lang="en-US" sz="2000" dirty="0">
                <a:ea typeface="+mn-lt"/>
                <a:cs typeface="+mn-lt"/>
              </a:rPr>
              <a:t> in terms of relevant and complete description of products</a:t>
            </a:r>
            <a:endParaRPr lang="en-US" dirty="0"/>
          </a:p>
          <a:p>
            <a:endParaRPr lang="en-US" sz="2000" dirty="0">
              <a:cs typeface="Calibri"/>
            </a:endParaRPr>
          </a:p>
        </p:txBody>
      </p:sp>
    </p:spTree>
    <p:extLst>
      <p:ext uri="{BB962C8B-B14F-4D97-AF65-F5344CB8AC3E}">
        <p14:creationId xmlns:p14="http://schemas.microsoft.com/office/powerpoint/2010/main" val="415813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82D0A8-09C6-820E-1D75-0EF39AC4C457}"/>
              </a:ext>
            </a:extLst>
          </p:cNvPr>
          <p:cNvSpPr>
            <a:spLocks noGrp="1"/>
          </p:cNvSpPr>
          <p:nvPr>
            <p:ph type="title"/>
          </p:nvPr>
        </p:nvSpPr>
        <p:spPr>
          <a:xfrm>
            <a:off x="253999" y="280024"/>
            <a:ext cx="9895951" cy="1033669"/>
          </a:xfrm>
        </p:spPr>
        <p:txBody>
          <a:bodyPr>
            <a:normAutofit/>
          </a:bodyPr>
          <a:lstStyle/>
          <a:p>
            <a:r>
              <a:rPr lang="en-US" sz="4000" dirty="0">
                <a:solidFill>
                  <a:srgbClr val="FFFFFF"/>
                </a:solidFill>
                <a:cs typeface="Calibri Light"/>
              </a:rPr>
              <a:t>Conclusion</a:t>
            </a:r>
            <a:endParaRPr lang="en-US" sz="4000" dirty="0">
              <a:solidFill>
                <a:srgbClr val="FFFFFF"/>
              </a:solidFill>
            </a:endParaRPr>
          </a:p>
        </p:txBody>
      </p:sp>
      <p:sp>
        <p:nvSpPr>
          <p:cNvPr id="3" name="Content Placeholder 2">
            <a:extLst>
              <a:ext uri="{FF2B5EF4-FFF2-40B4-BE49-F238E27FC236}">
                <a16:creationId xmlns:a16="http://schemas.microsoft.com/office/drawing/2014/main" id="{DB3EEDDE-390D-9895-8E76-C108F70B2DDF}"/>
              </a:ext>
            </a:extLst>
          </p:cNvPr>
          <p:cNvSpPr>
            <a:spLocks noGrp="1"/>
          </p:cNvSpPr>
          <p:nvPr>
            <p:ph idx="1"/>
          </p:nvPr>
        </p:nvSpPr>
        <p:spPr>
          <a:xfrm>
            <a:off x="312057" y="2318197"/>
            <a:ext cx="10783573" cy="3683358"/>
          </a:xfrm>
        </p:spPr>
        <p:txBody>
          <a:bodyPr anchor="ctr">
            <a:normAutofit/>
          </a:bodyPr>
          <a:lstStyle/>
          <a:p>
            <a:r>
              <a:rPr lang="en-US" sz="2000" dirty="0">
                <a:ea typeface="+mn-lt"/>
                <a:cs typeface="+mn-lt"/>
              </a:rPr>
              <a:t>From the above Exploratory Data Analysis, it is determined that for any website to retain </a:t>
            </a:r>
            <a:r>
              <a:rPr lang="en-US" sz="2000">
                <a:ea typeface="+mn-lt"/>
                <a:cs typeface="+mn-lt"/>
              </a:rPr>
              <a:t>customers, for</a:t>
            </a:r>
            <a:r>
              <a:rPr lang="en-US" sz="2000" dirty="0">
                <a:ea typeface="+mn-lt"/>
                <a:cs typeface="+mn-lt"/>
              </a:rPr>
              <a:t> the growth of its customer-base and to build and maintain a successful business, it is important that the E-tailers focus on enhancing customer experience in shopping on their websites, while ensuring that all of their particular hedonic and utilitarian needs are satisfied, while taking steps to minimize the perceived risks. Offering a huge variety of products, impeccable website design, user friendly interface, a huge variety of safe and convenient payment options, offering strong data security and privacy, helpful, empathetic support staff and impeccable customer service, optimized website processes that universally load in optimal time on all types of platforms and systems, faster delivery </a:t>
            </a:r>
            <a:r>
              <a:rPr lang="en-US" sz="2000" dirty="0" err="1">
                <a:ea typeface="+mn-lt"/>
                <a:cs typeface="+mn-lt"/>
              </a:rPr>
              <a:t>etc</a:t>
            </a:r>
            <a:r>
              <a:rPr lang="en-US" sz="2000" dirty="0">
                <a:ea typeface="+mn-lt"/>
                <a:cs typeface="+mn-lt"/>
              </a:rPr>
              <a:t>, are vital to ensure customer loyalty to the brand of the e-tailer Experienced customers, give great  importance to their experiences of previous purchases, which in turn speeds up the process of attaining their shopping goals. </a:t>
            </a:r>
            <a:endParaRPr lang="en-US" sz="2000"/>
          </a:p>
        </p:txBody>
      </p:sp>
    </p:spTree>
    <p:extLst>
      <p:ext uri="{BB962C8B-B14F-4D97-AF65-F5344CB8AC3E}">
        <p14:creationId xmlns:p14="http://schemas.microsoft.com/office/powerpoint/2010/main" val="3363562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7CD40-D401-545B-73E3-1C5B1AEEFEC8}"/>
              </a:ext>
            </a:extLst>
          </p:cNvPr>
          <p:cNvSpPr>
            <a:spLocks noGrp="1"/>
          </p:cNvSpPr>
          <p:nvPr>
            <p:ph type="title"/>
          </p:nvPr>
        </p:nvSpPr>
        <p:spPr>
          <a:xfrm>
            <a:off x="152399" y="280024"/>
            <a:ext cx="9895951" cy="1033669"/>
          </a:xfrm>
        </p:spPr>
        <p:txBody>
          <a:bodyPr>
            <a:normAutofit fontScale="90000"/>
          </a:bodyPr>
          <a:lstStyle/>
          <a:p>
            <a:r>
              <a:rPr lang="en-US" sz="4000" b="1" dirty="0">
                <a:solidFill>
                  <a:schemeClr val="bg1"/>
                </a:solidFill>
                <a:ea typeface="+mj-lt"/>
                <a:cs typeface="+mj-lt"/>
              </a:rPr>
              <a:t>Diagrammatic Representation of Customer Retention Dataset</a:t>
            </a:r>
            <a:endParaRPr lang="en-US" dirty="0">
              <a:solidFill>
                <a:schemeClr val="bg1"/>
              </a:solidFill>
            </a:endParaRPr>
          </a:p>
        </p:txBody>
      </p:sp>
      <p:pic>
        <p:nvPicPr>
          <p:cNvPr id="4" name="Picture 4">
            <a:extLst>
              <a:ext uri="{FF2B5EF4-FFF2-40B4-BE49-F238E27FC236}">
                <a16:creationId xmlns:a16="http://schemas.microsoft.com/office/drawing/2014/main" id="{66AAC438-C2DE-DF61-4101-B548B7B78370}"/>
              </a:ext>
            </a:extLst>
          </p:cNvPr>
          <p:cNvPicPr>
            <a:picLocks noGrp="1" noChangeAspect="1"/>
          </p:cNvPicPr>
          <p:nvPr>
            <p:ph idx="1"/>
          </p:nvPr>
        </p:nvPicPr>
        <p:blipFill>
          <a:blip r:embed="rId2"/>
          <a:stretch>
            <a:fillRect/>
          </a:stretch>
        </p:blipFill>
        <p:spPr>
          <a:xfrm>
            <a:off x="354342" y="2071455"/>
            <a:ext cx="10800601" cy="4017186"/>
          </a:xfrm>
        </p:spPr>
      </p:pic>
    </p:spTree>
    <p:extLst>
      <p:ext uri="{BB962C8B-B14F-4D97-AF65-F5344CB8AC3E}">
        <p14:creationId xmlns:p14="http://schemas.microsoft.com/office/powerpoint/2010/main" val="173042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FD718-B815-1732-713B-4042AC626666}"/>
              </a:ext>
            </a:extLst>
          </p:cNvPr>
          <p:cNvSpPr>
            <a:spLocks noGrp="1"/>
          </p:cNvSpPr>
          <p:nvPr>
            <p:ph type="title"/>
          </p:nvPr>
        </p:nvSpPr>
        <p:spPr>
          <a:xfrm>
            <a:off x="1371599" y="294538"/>
            <a:ext cx="9895951" cy="1033669"/>
          </a:xfrm>
        </p:spPr>
        <p:txBody>
          <a:bodyPr>
            <a:normAutofit/>
          </a:bodyPr>
          <a:lstStyle/>
          <a:p>
            <a:r>
              <a:rPr lang="en-US" sz="4000" b="1">
                <a:solidFill>
                  <a:srgbClr val="FFFFFF"/>
                </a:solidFill>
                <a:cs typeface="Calibri Light"/>
              </a:rPr>
              <a:t>Diagrammatic Representation Description</a:t>
            </a:r>
            <a:endParaRPr lang="en-US" sz="4000" b="1">
              <a:solidFill>
                <a:srgbClr val="FFFFFF"/>
              </a:solidFill>
            </a:endParaRPr>
          </a:p>
        </p:txBody>
      </p:sp>
      <p:sp>
        <p:nvSpPr>
          <p:cNvPr id="19" name="Content Placeholder 2">
            <a:extLst>
              <a:ext uri="{FF2B5EF4-FFF2-40B4-BE49-F238E27FC236}">
                <a16:creationId xmlns:a16="http://schemas.microsoft.com/office/drawing/2014/main" id="{C6F8DE11-1801-7185-8430-63554F41190C}"/>
              </a:ext>
            </a:extLst>
          </p:cNvPr>
          <p:cNvSpPr>
            <a:spLocks noGrp="1"/>
          </p:cNvSpPr>
          <p:nvPr>
            <p:ph idx="1"/>
          </p:nvPr>
        </p:nvSpPr>
        <p:spPr>
          <a:xfrm>
            <a:off x="224971" y="1766655"/>
            <a:ext cx="10870659" cy="4808214"/>
          </a:xfrm>
        </p:spPr>
        <p:txBody>
          <a:bodyPr vert="horz" lIns="91440" tIns="45720" rIns="91440" bIns="45720" rtlCol="0" anchor="ctr">
            <a:normAutofit lnSpcReduction="10000"/>
          </a:bodyPr>
          <a:lstStyle/>
          <a:p>
            <a:pPr>
              <a:buNone/>
            </a:pPr>
            <a:r>
              <a:rPr lang="en-US" sz="2000" dirty="0">
                <a:ea typeface="+mn-lt"/>
                <a:cs typeface="+mn-lt"/>
              </a:rPr>
              <a:t>As we can see in the diagrammatic representation of the Dataset </a:t>
            </a:r>
            <a:r>
              <a:rPr lang="en-US" sz="2000" dirty="0" err="1">
                <a:ea typeface="+mn-lt"/>
                <a:cs typeface="+mn-lt"/>
              </a:rPr>
              <a:t>their are</a:t>
            </a:r>
            <a:r>
              <a:rPr lang="en-US" sz="2000" dirty="0">
                <a:ea typeface="+mn-lt"/>
                <a:cs typeface="+mn-lt"/>
              </a:rPr>
              <a:t> 3 factors which are </a:t>
            </a:r>
            <a:endParaRPr lang="en-US">
              <a:ea typeface="+mn-lt"/>
              <a:cs typeface="+mn-lt"/>
            </a:endParaRPr>
          </a:p>
          <a:p>
            <a:pPr>
              <a:buNone/>
            </a:pPr>
            <a:r>
              <a:rPr lang="en-US" sz="2000" dirty="0">
                <a:ea typeface="+mn-lt"/>
                <a:cs typeface="+mn-lt"/>
              </a:rPr>
              <a:t>making the customer to get the intention of repeating the purchase with the online retailers</a:t>
            </a:r>
            <a:endParaRPr lang="en-US" dirty="0">
              <a:ea typeface="+mn-lt"/>
              <a:cs typeface="+mn-lt"/>
            </a:endParaRPr>
          </a:p>
          <a:p>
            <a:pPr lvl="1" indent="0">
              <a:buFont typeface="Wingdings" panose="020B0604020202020204" pitchFamily="34" charset="0"/>
              <a:buChar char="Ø"/>
            </a:pPr>
            <a:r>
              <a:rPr lang="en-US" sz="1600" dirty="0">
                <a:ea typeface="+mn-lt"/>
                <a:cs typeface="+mn-lt"/>
              </a:rPr>
              <a:t> Hedonic Value </a:t>
            </a:r>
          </a:p>
          <a:p>
            <a:pPr lvl="1" indent="0">
              <a:buFont typeface="Wingdings" panose="020B0604020202020204" pitchFamily="34" charset="0"/>
              <a:buChar char="Ø"/>
            </a:pPr>
            <a:r>
              <a:rPr lang="en-US" sz="1400" dirty="0">
                <a:ea typeface="+mn-lt"/>
                <a:cs typeface="+mn-lt"/>
              </a:rPr>
              <a:t>  Utilitarian Value </a:t>
            </a:r>
            <a:endParaRPr lang="en-US" dirty="0"/>
          </a:p>
          <a:p>
            <a:pPr lvl="1" indent="0">
              <a:buFont typeface="Wingdings" panose="020B0604020202020204" pitchFamily="34" charset="0"/>
              <a:buChar char="Ø"/>
            </a:pPr>
            <a:r>
              <a:rPr lang="en-US" sz="1600" dirty="0">
                <a:ea typeface="+mn-lt"/>
                <a:cs typeface="+mn-lt"/>
              </a:rPr>
              <a:t> Perceived Risk </a:t>
            </a:r>
            <a:endParaRPr lang="en-US" sz="1600" dirty="0">
              <a:cs typeface="Calibri"/>
            </a:endParaRPr>
          </a:p>
          <a:p>
            <a:pPr>
              <a:buNone/>
            </a:pPr>
            <a:r>
              <a:rPr lang="en-US" sz="2000" dirty="0">
                <a:ea typeface="+mn-lt"/>
                <a:cs typeface="+mn-lt"/>
              </a:rPr>
              <a:t>The Hedonic value consists of factors like </a:t>
            </a:r>
            <a:endParaRPr lang="en-US">
              <a:ea typeface="+mn-lt"/>
              <a:cs typeface="+mn-lt"/>
            </a:endParaRPr>
          </a:p>
          <a:p>
            <a:pPr lvl="1" indent="0">
              <a:buFont typeface="Wingdings" panose="020B0604020202020204" pitchFamily="34" charset="0"/>
              <a:buChar char="§"/>
            </a:pPr>
            <a:r>
              <a:rPr lang="en-US" sz="1600" dirty="0">
                <a:ea typeface="+mn-lt"/>
                <a:cs typeface="+mn-lt"/>
              </a:rPr>
              <a:t> Gratification </a:t>
            </a:r>
            <a:endParaRPr lang="en-US" sz="1600" dirty="0">
              <a:cs typeface="Calibri" panose="020F0502020204030204"/>
            </a:endParaRPr>
          </a:p>
          <a:p>
            <a:pPr lvl="1" indent="0">
              <a:buFont typeface="Wingdings" panose="020B0604020202020204" pitchFamily="34" charset="0"/>
              <a:buChar char="§"/>
            </a:pPr>
            <a:r>
              <a:rPr lang="en-US" sz="1600" dirty="0">
                <a:ea typeface="+mn-lt"/>
                <a:cs typeface="+mn-lt"/>
              </a:rPr>
              <a:t> Role </a:t>
            </a:r>
            <a:endParaRPr lang="en-US" sz="1600" dirty="0">
              <a:cs typeface="Calibri" panose="020F0502020204030204"/>
            </a:endParaRPr>
          </a:p>
          <a:p>
            <a:pPr lvl="1" indent="0">
              <a:buFont typeface="Wingdings" panose="020B0604020202020204" pitchFamily="34" charset="0"/>
              <a:buChar char="§"/>
            </a:pPr>
            <a:r>
              <a:rPr lang="en-US" sz="1600" dirty="0">
                <a:ea typeface="+mn-lt"/>
                <a:cs typeface="+mn-lt"/>
              </a:rPr>
              <a:t> Best Deal </a:t>
            </a:r>
            <a:endParaRPr lang="en-US" sz="1600" dirty="0">
              <a:cs typeface="Calibri" panose="020F0502020204030204"/>
            </a:endParaRPr>
          </a:p>
          <a:p>
            <a:pPr lvl="1" indent="0">
              <a:buFont typeface="Wingdings" panose="020B0604020202020204" pitchFamily="34" charset="0"/>
              <a:buChar char="§"/>
            </a:pPr>
            <a:r>
              <a:rPr lang="en-US" sz="1600" dirty="0">
                <a:ea typeface="+mn-lt"/>
                <a:cs typeface="+mn-lt"/>
              </a:rPr>
              <a:t> Social  </a:t>
            </a:r>
            <a:endParaRPr lang="en-US" sz="1600" dirty="0">
              <a:cs typeface="Calibri" panose="020F0502020204030204"/>
            </a:endParaRPr>
          </a:p>
          <a:p>
            <a:pPr lvl="1" indent="0">
              <a:buFont typeface="Wingdings" panose="020B0604020202020204" pitchFamily="34" charset="0"/>
              <a:buChar char="§"/>
            </a:pPr>
            <a:r>
              <a:rPr lang="en-US" sz="1600" dirty="0">
                <a:ea typeface="+mn-lt"/>
                <a:cs typeface="+mn-lt"/>
              </a:rPr>
              <a:t> Adventure </a:t>
            </a:r>
            <a:endParaRPr lang="en-US" sz="1600" dirty="0">
              <a:cs typeface="Calibri" panose="020F0502020204030204"/>
            </a:endParaRPr>
          </a:p>
          <a:p>
            <a:pPr>
              <a:buNone/>
            </a:pPr>
            <a:r>
              <a:rPr lang="en-US" sz="2000" dirty="0">
                <a:ea typeface="+mn-lt"/>
                <a:cs typeface="+mn-lt"/>
              </a:rPr>
              <a:t>The </a:t>
            </a:r>
            <a:r>
              <a:rPr lang="en-US" sz="2000" dirty="0" err="1">
                <a:ea typeface="+mn-lt"/>
                <a:cs typeface="+mn-lt"/>
              </a:rPr>
              <a:t>ulitirian</a:t>
            </a:r>
            <a:r>
              <a:rPr lang="en-US" sz="2000" dirty="0">
                <a:ea typeface="+mn-lt"/>
                <a:cs typeface="+mn-lt"/>
              </a:rPr>
              <a:t> value consists of factors like </a:t>
            </a:r>
            <a:endParaRPr lang="en-US"/>
          </a:p>
          <a:p>
            <a:pPr lvl="1" indent="0">
              <a:buFont typeface="Wingdings" panose="020B0604020202020204" pitchFamily="34" charset="0"/>
              <a:buChar char="§"/>
            </a:pPr>
            <a:r>
              <a:rPr lang="en-US" sz="1600" dirty="0">
                <a:ea typeface="+mn-lt"/>
                <a:cs typeface="+mn-lt"/>
              </a:rPr>
              <a:t> Product Offerings </a:t>
            </a:r>
            <a:endParaRPr lang="en-US" sz="1600" dirty="0">
              <a:cs typeface="Calibri" panose="020F0502020204030204"/>
            </a:endParaRPr>
          </a:p>
          <a:p>
            <a:pPr lvl="1" indent="0">
              <a:buFont typeface="Wingdings" panose="020B0604020202020204" pitchFamily="34" charset="0"/>
              <a:buChar char="§"/>
            </a:pPr>
            <a:r>
              <a:rPr lang="en-US" sz="1600" dirty="0">
                <a:ea typeface="+mn-lt"/>
                <a:cs typeface="+mn-lt"/>
              </a:rPr>
              <a:t> Convenience </a:t>
            </a:r>
            <a:endParaRPr lang="en-US" sz="1600" dirty="0">
              <a:cs typeface="Calibri" panose="020F0502020204030204"/>
            </a:endParaRPr>
          </a:p>
          <a:p>
            <a:pPr lvl="1" indent="0">
              <a:buFont typeface="Wingdings" panose="020B0604020202020204" pitchFamily="34" charset="0"/>
              <a:buChar char="§"/>
            </a:pPr>
            <a:r>
              <a:rPr lang="en-US" sz="1600" dirty="0">
                <a:ea typeface="+mn-lt"/>
                <a:cs typeface="+mn-lt"/>
              </a:rPr>
              <a:t> product Information </a:t>
            </a:r>
            <a:endParaRPr lang="en-US" sz="1600" dirty="0">
              <a:cs typeface="Calibri" panose="020F0502020204030204"/>
            </a:endParaRPr>
          </a:p>
          <a:p>
            <a:pPr lvl="1" indent="0">
              <a:buFont typeface="Wingdings" panose="020B0604020202020204" pitchFamily="34" charset="0"/>
              <a:buChar char="§"/>
            </a:pPr>
            <a:r>
              <a:rPr lang="en-US" sz="1600" dirty="0">
                <a:ea typeface="+mn-lt"/>
                <a:cs typeface="+mn-lt"/>
              </a:rPr>
              <a:t> Monetary Savings</a:t>
            </a:r>
            <a:endParaRPr lang="en-US" sz="1600" dirty="0">
              <a:cs typeface="Calibri" panose="020F0502020204030204"/>
            </a:endParaRPr>
          </a:p>
          <a:p>
            <a:pPr>
              <a:buNone/>
            </a:pPr>
            <a:endParaRPr lang="en-US" sz="2000" dirty="0">
              <a:cs typeface="Calibri"/>
            </a:endParaRPr>
          </a:p>
        </p:txBody>
      </p:sp>
    </p:spTree>
    <p:extLst>
      <p:ext uri="{BB962C8B-B14F-4D97-AF65-F5344CB8AC3E}">
        <p14:creationId xmlns:p14="http://schemas.microsoft.com/office/powerpoint/2010/main" val="400937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9913C-AE61-4C48-B1BF-D5F5643B0B86}"/>
              </a:ext>
            </a:extLst>
          </p:cNvPr>
          <p:cNvSpPr>
            <a:spLocks noGrp="1"/>
          </p:cNvSpPr>
          <p:nvPr>
            <p:ph type="title"/>
          </p:nvPr>
        </p:nvSpPr>
        <p:spPr>
          <a:xfrm>
            <a:off x="253999" y="280024"/>
            <a:ext cx="9895951" cy="1033669"/>
          </a:xfrm>
        </p:spPr>
        <p:txBody>
          <a:bodyPr>
            <a:normAutofit/>
          </a:bodyPr>
          <a:lstStyle/>
          <a:p>
            <a:r>
              <a:rPr lang="en-US" sz="4000" dirty="0">
                <a:solidFill>
                  <a:srgbClr val="FFFFFF"/>
                </a:solidFill>
                <a:cs typeface="Calibri Light"/>
              </a:rPr>
              <a:t>Executive Summary</a:t>
            </a:r>
            <a:endParaRPr lang="en-US" dirty="0"/>
          </a:p>
        </p:txBody>
      </p:sp>
      <p:sp>
        <p:nvSpPr>
          <p:cNvPr id="3" name="Content Placeholder 2">
            <a:extLst>
              <a:ext uri="{FF2B5EF4-FFF2-40B4-BE49-F238E27FC236}">
                <a16:creationId xmlns:a16="http://schemas.microsoft.com/office/drawing/2014/main" id="{28D7CFF5-F8F9-B46F-4727-1FE09BE2ADD5}"/>
              </a:ext>
            </a:extLst>
          </p:cNvPr>
          <p:cNvSpPr>
            <a:spLocks noGrp="1"/>
          </p:cNvSpPr>
          <p:nvPr>
            <p:ph idx="1"/>
          </p:nvPr>
        </p:nvSpPr>
        <p:spPr>
          <a:xfrm>
            <a:off x="253999" y="1810198"/>
            <a:ext cx="11944716" cy="4960614"/>
          </a:xfrm>
        </p:spPr>
        <p:txBody>
          <a:bodyPr anchor="ctr">
            <a:normAutofit/>
          </a:bodyPr>
          <a:lstStyle/>
          <a:p>
            <a:pPr>
              <a:buFont typeface="Wingdings" panose="020B0604020202020204" pitchFamily="34" charset="0"/>
              <a:buChar char="Ø"/>
            </a:pPr>
            <a:r>
              <a:rPr lang="en-US" sz="2000" dirty="0">
                <a:ea typeface="+mn-lt"/>
                <a:cs typeface="+mn-lt"/>
              </a:rPr>
              <a:t>In this project, a data-set was provided containing the details of the participants of a survey, </a:t>
            </a:r>
            <a:endParaRPr lang="en-US" sz="2000">
              <a:cs typeface="Calibri" panose="020F0502020204030204"/>
            </a:endParaRPr>
          </a:p>
          <a:p>
            <a:pPr marL="0" indent="0">
              <a:buNone/>
            </a:pPr>
            <a:r>
              <a:rPr lang="en-US" sz="2000" dirty="0">
                <a:ea typeface="+mn-lt"/>
                <a:cs typeface="+mn-lt"/>
              </a:rPr>
              <a:t>    along with their online shopping experiences, preferences, and opinions regarding various E commerce websites. </a:t>
            </a:r>
          </a:p>
          <a:p>
            <a:pPr>
              <a:buFont typeface="Wingdings" panose="020B0604020202020204" pitchFamily="34" charset="0"/>
              <a:buChar char="Ø"/>
            </a:pPr>
            <a:endParaRPr lang="en-US" sz="2000" dirty="0">
              <a:cs typeface="Calibri"/>
            </a:endParaRPr>
          </a:p>
          <a:p>
            <a:pPr>
              <a:buFont typeface="Wingdings" panose="020B0604020202020204" pitchFamily="34" charset="0"/>
              <a:buChar char="Ø"/>
            </a:pPr>
            <a:r>
              <a:rPr lang="en-US" sz="2000" dirty="0">
                <a:ea typeface="+mn-lt"/>
                <a:cs typeface="+mn-lt"/>
              </a:rPr>
              <a:t>Firstly the data has been loaded from the excel sheet and was observed, it was first checked with </a:t>
            </a:r>
            <a:endParaRPr lang="en-US" sz="2000">
              <a:cs typeface="Calibri" panose="020F0502020204030204"/>
            </a:endParaRPr>
          </a:p>
          <a:p>
            <a:pPr marL="0" indent="0">
              <a:buNone/>
            </a:pPr>
            <a:r>
              <a:rPr lang="en-US" sz="2000" dirty="0">
                <a:ea typeface="+mn-lt"/>
                <a:cs typeface="+mn-lt"/>
              </a:rPr>
              <a:t>    null values and then the various feature columns were Analyzed. Exploratory Data analysis was conducted to</a:t>
            </a:r>
          </a:p>
          <a:p>
            <a:pPr marL="0" indent="0">
              <a:buNone/>
            </a:pPr>
            <a:r>
              <a:rPr lang="en-US" sz="2000" dirty="0">
                <a:ea typeface="+mn-lt"/>
                <a:cs typeface="+mn-lt"/>
              </a:rPr>
              <a:t>    investigate the relationships that existed between the columns, using various visualization techniques. </a:t>
            </a:r>
            <a:endParaRPr lang="en-US" sz="2000">
              <a:cs typeface="Calibri" panose="020F0502020204030204"/>
            </a:endParaRPr>
          </a:p>
          <a:p>
            <a:pPr>
              <a:buFont typeface="Wingdings" panose="020B0604020202020204" pitchFamily="34" charset="0"/>
              <a:buChar char="Ø"/>
            </a:pPr>
            <a:r>
              <a:rPr lang="en-US" sz="2000" dirty="0">
                <a:ea typeface="+mn-lt"/>
                <a:cs typeface="+mn-lt"/>
              </a:rPr>
              <a:t>The dataset was worked with to study and understand how various Hedonic values, Utilitarian </a:t>
            </a:r>
            <a:endParaRPr lang="en-US" sz="2000">
              <a:cs typeface="Calibri" panose="020F0502020204030204"/>
            </a:endParaRPr>
          </a:p>
          <a:p>
            <a:pPr marL="0" indent="0">
              <a:buNone/>
            </a:pPr>
            <a:r>
              <a:rPr lang="en-US" sz="2000" dirty="0">
                <a:ea typeface="+mn-lt"/>
                <a:cs typeface="+mn-lt"/>
              </a:rPr>
              <a:t>     values in combination with several perceived risks helped to understand Customer retention and </a:t>
            </a:r>
            <a:endParaRPr lang="en-US" sz="2000">
              <a:cs typeface="Calibri" panose="020F0502020204030204"/>
            </a:endParaRPr>
          </a:p>
          <a:p>
            <a:pPr marL="0" indent="0">
              <a:buNone/>
            </a:pPr>
            <a:r>
              <a:rPr lang="en-US" sz="2000" dirty="0">
                <a:ea typeface="+mn-lt"/>
                <a:cs typeface="+mn-lt"/>
              </a:rPr>
              <a:t>     Loyalty to various e commerce websites.</a:t>
            </a:r>
            <a:endParaRPr lang="en-US" sz="2000" dirty="0">
              <a:cs typeface="Calibri" panose="020F0502020204030204"/>
            </a:endParaRPr>
          </a:p>
          <a:p>
            <a:endParaRPr lang="en-US" sz="1800" dirty="0">
              <a:ea typeface="+mn-lt"/>
              <a:cs typeface="+mn-lt"/>
            </a:endParaRPr>
          </a:p>
        </p:txBody>
      </p:sp>
    </p:spTree>
    <p:extLst>
      <p:ext uri="{BB962C8B-B14F-4D97-AF65-F5344CB8AC3E}">
        <p14:creationId xmlns:p14="http://schemas.microsoft.com/office/powerpoint/2010/main" val="2694024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67183-5F95-4A44-72F1-3DE0DE1B0152}"/>
              </a:ext>
            </a:extLst>
          </p:cNvPr>
          <p:cNvSpPr>
            <a:spLocks noGrp="1"/>
          </p:cNvSpPr>
          <p:nvPr>
            <p:ph type="title"/>
          </p:nvPr>
        </p:nvSpPr>
        <p:spPr>
          <a:xfrm>
            <a:off x="210456" y="280024"/>
            <a:ext cx="9895951" cy="1033669"/>
          </a:xfrm>
        </p:spPr>
        <p:txBody>
          <a:bodyPr>
            <a:normAutofit/>
          </a:bodyPr>
          <a:lstStyle/>
          <a:p>
            <a:r>
              <a:rPr lang="en-US" sz="4000" dirty="0">
                <a:solidFill>
                  <a:srgbClr val="FFFFFF"/>
                </a:solidFill>
                <a:cs typeface="Calibri Light"/>
              </a:rPr>
              <a:t>About The Dataset</a:t>
            </a:r>
            <a:endParaRPr lang="en-US" sz="4000" dirty="0">
              <a:solidFill>
                <a:srgbClr val="FFFFFF"/>
              </a:solidFill>
            </a:endParaRPr>
          </a:p>
        </p:txBody>
      </p:sp>
      <p:sp>
        <p:nvSpPr>
          <p:cNvPr id="3" name="Content Placeholder 2">
            <a:extLst>
              <a:ext uri="{FF2B5EF4-FFF2-40B4-BE49-F238E27FC236}">
                <a16:creationId xmlns:a16="http://schemas.microsoft.com/office/drawing/2014/main" id="{35DCB7AD-3484-291C-E2AB-8492DFAF1817}"/>
              </a:ext>
            </a:extLst>
          </p:cNvPr>
          <p:cNvSpPr>
            <a:spLocks noGrp="1"/>
          </p:cNvSpPr>
          <p:nvPr>
            <p:ph idx="1"/>
          </p:nvPr>
        </p:nvSpPr>
        <p:spPr>
          <a:xfrm>
            <a:off x="94342" y="1773910"/>
            <a:ext cx="9724031" cy="2827016"/>
          </a:xfrm>
        </p:spPr>
        <p:txBody>
          <a:bodyPr anchor="ctr">
            <a:normAutofit/>
          </a:bodyPr>
          <a:lstStyle/>
          <a:p>
            <a:pPr>
              <a:buFont typeface="Wingdings" panose="020B0604020202020204" pitchFamily="34" charset="0"/>
              <a:buChar char="v"/>
            </a:pPr>
            <a:r>
              <a:rPr lang="en-US" sz="2400" dirty="0">
                <a:ea typeface="+mn-lt"/>
                <a:cs typeface="+mn-lt"/>
              </a:rPr>
              <a:t>The given dataset consists of 71 columns and 269 rows.</a:t>
            </a:r>
            <a:endParaRPr lang="en-US" sz="2400" dirty="0">
              <a:cs typeface="Calibri" panose="020F0502020204030204"/>
            </a:endParaRPr>
          </a:p>
          <a:p>
            <a:pPr>
              <a:buFont typeface="Wingdings" panose="020B0604020202020204" pitchFamily="34" charset="0"/>
              <a:buChar char="v"/>
            </a:pPr>
            <a:r>
              <a:rPr lang="en-US" sz="2400" dirty="0">
                <a:ea typeface="+mn-lt"/>
                <a:cs typeface="+mn-lt"/>
              </a:rPr>
              <a:t>The column titled : 'Which of the Indian online retailer would you recommend to a friend?' represents a customer’s loyalty to a website and therefore, its customer retention. </a:t>
            </a:r>
            <a:endParaRPr lang="en-US" sz="2400" dirty="0">
              <a:cs typeface="Calibri"/>
            </a:endParaRPr>
          </a:p>
        </p:txBody>
      </p:sp>
      <p:pic>
        <p:nvPicPr>
          <p:cNvPr id="7" name="Picture 8">
            <a:extLst>
              <a:ext uri="{FF2B5EF4-FFF2-40B4-BE49-F238E27FC236}">
                <a16:creationId xmlns:a16="http://schemas.microsoft.com/office/drawing/2014/main" id="{3F474D75-381A-0CC4-7B08-10E0A89987F1}"/>
              </a:ext>
            </a:extLst>
          </p:cNvPr>
          <p:cNvPicPr>
            <a:picLocks noChangeAspect="1"/>
          </p:cNvPicPr>
          <p:nvPr/>
        </p:nvPicPr>
        <p:blipFill>
          <a:blip r:embed="rId2"/>
          <a:stretch>
            <a:fillRect/>
          </a:stretch>
        </p:blipFill>
        <p:spPr>
          <a:xfrm>
            <a:off x="631371" y="4176582"/>
            <a:ext cx="9100457" cy="2031806"/>
          </a:xfrm>
          <a:prstGeom prst="rect">
            <a:avLst/>
          </a:prstGeom>
        </p:spPr>
      </p:pic>
    </p:spTree>
    <p:extLst>
      <p:ext uri="{BB962C8B-B14F-4D97-AF65-F5344CB8AC3E}">
        <p14:creationId xmlns:p14="http://schemas.microsoft.com/office/powerpoint/2010/main" val="3126320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FEE93-4B34-901A-4F61-D16BFF43FF33}"/>
              </a:ext>
            </a:extLst>
          </p:cNvPr>
          <p:cNvSpPr>
            <a:spLocks noGrp="1"/>
          </p:cNvSpPr>
          <p:nvPr>
            <p:ph type="title"/>
          </p:nvPr>
        </p:nvSpPr>
        <p:spPr>
          <a:xfrm>
            <a:off x="181428" y="352595"/>
            <a:ext cx="9895951" cy="1033669"/>
          </a:xfrm>
        </p:spPr>
        <p:txBody>
          <a:bodyPr>
            <a:normAutofit/>
          </a:bodyPr>
          <a:lstStyle/>
          <a:p>
            <a:r>
              <a:rPr lang="en-US" sz="4000" b="1" dirty="0">
                <a:solidFill>
                  <a:srgbClr val="FFFFFF"/>
                </a:solidFill>
                <a:cs typeface="Calibri Light"/>
              </a:rPr>
              <a:t>Exploratory Data Analysis</a:t>
            </a:r>
            <a:endParaRPr lang="en-US" sz="4000" b="1" dirty="0" err="1">
              <a:solidFill>
                <a:srgbClr val="FFFFFF"/>
              </a:solidFill>
            </a:endParaRPr>
          </a:p>
        </p:txBody>
      </p:sp>
      <p:sp>
        <p:nvSpPr>
          <p:cNvPr id="27" name="Content Placeholder 2">
            <a:extLst>
              <a:ext uri="{FF2B5EF4-FFF2-40B4-BE49-F238E27FC236}">
                <a16:creationId xmlns:a16="http://schemas.microsoft.com/office/drawing/2014/main" id="{A951A7CA-209A-1DED-A476-CC9B7C13803A}"/>
              </a:ext>
            </a:extLst>
          </p:cNvPr>
          <p:cNvSpPr>
            <a:spLocks noGrp="1"/>
          </p:cNvSpPr>
          <p:nvPr>
            <p:ph idx="1"/>
          </p:nvPr>
        </p:nvSpPr>
        <p:spPr>
          <a:xfrm>
            <a:off x="181427" y="1926311"/>
            <a:ext cx="11335116" cy="2319016"/>
          </a:xfrm>
        </p:spPr>
        <p:txBody>
          <a:bodyPr anchor="ctr">
            <a:normAutofit/>
          </a:bodyPr>
          <a:lstStyle/>
          <a:p>
            <a:pPr>
              <a:buFont typeface="Wingdings" panose="020B0604020202020204" pitchFamily="34" charset="0"/>
              <a:buChar char="v"/>
            </a:pPr>
            <a:r>
              <a:rPr lang="en-US" sz="2000" dirty="0">
                <a:ea typeface="+mn-lt"/>
                <a:cs typeface="+mn-lt"/>
              </a:rPr>
              <a:t> The individual columns of the dataset were first analyzed to study their composition and then, with reference to the diagram and the theoretical background of the case study, the relationships between various columns were understood through data visualization using </a:t>
            </a:r>
            <a:r>
              <a:rPr lang="en-US" sz="2000" dirty="0" err="1">
                <a:ea typeface="+mn-lt"/>
                <a:cs typeface="+mn-lt"/>
              </a:rPr>
              <a:t>Countplots</a:t>
            </a:r>
            <a:r>
              <a:rPr lang="en-US" sz="2000" dirty="0">
                <a:ea typeface="+mn-lt"/>
                <a:cs typeface="+mn-lt"/>
              </a:rPr>
              <a:t>.</a:t>
            </a:r>
            <a:endParaRPr lang="en-US" sz="2000" dirty="0">
              <a:cs typeface="Calibri" panose="020F0502020204030204"/>
            </a:endParaRPr>
          </a:p>
        </p:txBody>
      </p:sp>
    </p:spTree>
    <p:extLst>
      <p:ext uri="{BB962C8B-B14F-4D97-AF65-F5344CB8AC3E}">
        <p14:creationId xmlns:p14="http://schemas.microsoft.com/office/powerpoint/2010/main" val="247894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6BD57-2A4E-6A15-46F7-96CA182C66E1}"/>
              </a:ext>
            </a:extLst>
          </p:cNvPr>
          <p:cNvSpPr>
            <a:spLocks noGrp="1"/>
          </p:cNvSpPr>
          <p:nvPr>
            <p:ph type="title"/>
          </p:nvPr>
        </p:nvSpPr>
        <p:spPr>
          <a:xfrm>
            <a:off x="297541" y="280024"/>
            <a:ext cx="9895951" cy="1033669"/>
          </a:xfrm>
        </p:spPr>
        <p:txBody>
          <a:bodyPr>
            <a:normAutofit/>
          </a:bodyPr>
          <a:lstStyle/>
          <a:p>
            <a:r>
              <a:rPr lang="en-US" sz="4000" dirty="0">
                <a:solidFill>
                  <a:srgbClr val="FFFFFF"/>
                </a:solidFill>
                <a:cs typeface="Calibri Light"/>
              </a:rPr>
              <a:t>Target</a:t>
            </a:r>
            <a:endParaRPr lang="en-US" sz="4000" dirty="0">
              <a:solidFill>
                <a:srgbClr val="FFFFFF"/>
              </a:solidFill>
            </a:endParaRPr>
          </a:p>
        </p:txBody>
      </p:sp>
      <p:sp>
        <p:nvSpPr>
          <p:cNvPr id="3" name="Content Placeholder 2">
            <a:extLst>
              <a:ext uri="{FF2B5EF4-FFF2-40B4-BE49-F238E27FC236}">
                <a16:creationId xmlns:a16="http://schemas.microsoft.com/office/drawing/2014/main" id="{C9B86802-38A9-B45E-FD38-DC157DB4D583}"/>
              </a:ext>
            </a:extLst>
          </p:cNvPr>
          <p:cNvSpPr>
            <a:spLocks noGrp="1"/>
          </p:cNvSpPr>
          <p:nvPr>
            <p:ph idx="1"/>
          </p:nvPr>
        </p:nvSpPr>
        <p:spPr>
          <a:xfrm>
            <a:off x="297542" y="2042425"/>
            <a:ext cx="11044831" cy="2391587"/>
          </a:xfrm>
        </p:spPr>
        <p:txBody>
          <a:bodyPr anchor="ctr">
            <a:normAutofit/>
          </a:bodyPr>
          <a:lstStyle/>
          <a:p>
            <a:r>
              <a:rPr lang="en-US" sz="2400" dirty="0">
                <a:ea typeface="+mn-lt"/>
                <a:cs typeface="+mn-lt"/>
              </a:rPr>
              <a:t>Which of the Indian online retailer would you recommend to a friend?  column is treated as target and can be representation of customer Loyalty / Retention since customers who recommend the services of an ecommerce are very highly likely to buy from those websites again.</a:t>
            </a:r>
            <a:endParaRPr lang="en-US" sz="2400" dirty="0">
              <a:cs typeface="Calibri" panose="020F0502020204030204"/>
            </a:endParaRPr>
          </a:p>
          <a:p>
            <a:endParaRPr lang="en-US" sz="2000" dirty="0">
              <a:cs typeface="Calibri"/>
            </a:endParaRPr>
          </a:p>
        </p:txBody>
      </p:sp>
    </p:spTree>
    <p:extLst>
      <p:ext uri="{BB962C8B-B14F-4D97-AF65-F5344CB8AC3E}">
        <p14:creationId xmlns:p14="http://schemas.microsoft.com/office/powerpoint/2010/main" val="1508349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08EB4B-FA84-03C8-E9A6-CBEC62F26213}"/>
              </a:ext>
            </a:extLst>
          </p:cNvPr>
          <p:cNvSpPr>
            <a:spLocks noGrp="1"/>
          </p:cNvSpPr>
          <p:nvPr>
            <p:ph type="title"/>
          </p:nvPr>
        </p:nvSpPr>
        <p:spPr>
          <a:xfrm>
            <a:off x="133296" y="507450"/>
            <a:ext cx="11100636" cy="1033669"/>
          </a:xfrm>
        </p:spPr>
        <p:txBody>
          <a:bodyPr>
            <a:normAutofit/>
          </a:bodyPr>
          <a:lstStyle/>
          <a:p>
            <a:r>
              <a:rPr lang="en-US" sz="4000" dirty="0">
                <a:solidFill>
                  <a:schemeClr val="bg1"/>
                </a:solidFill>
                <a:ea typeface="+mj-lt"/>
                <a:cs typeface="+mj-lt"/>
              </a:rPr>
              <a:t>Checking data types of each features.</a:t>
            </a:r>
            <a:endParaRPr lang="en-US" dirty="0">
              <a:solidFill>
                <a:schemeClr val="bg1"/>
              </a:solidFill>
            </a:endParaRPr>
          </a:p>
          <a:p>
            <a:endParaRPr lang="en-US" sz="4000" dirty="0">
              <a:solidFill>
                <a:srgbClr val="FFFFFF"/>
              </a:solidFill>
              <a:cs typeface="Calibri Light"/>
            </a:endParaRPr>
          </a:p>
        </p:txBody>
      </p:sp>
      <p:pic>
        <p:nvPicPr>
          <p:cNvPr id="4" name="Picture 4">
            <a:extLst>
              <a:ext uri="{FF2B5EF4-FFF2-40B4-BE49-F238E27FC236}">
                <a16:creationId xmlns:a16="http://schemas.microsoft.com/office/drawing/2014/main" id="{DD7419E5-93A3-09CE-57BE-4AC11F5D9C63}"/>
              </a:ext>
            </a:extLst>
          </p:cNvPr>
          <p:cNvPicPr>
            <a:picLocks noGrp="1" noChangeAspect="1"/>
          </p:cNvPicPr>
          <p:nvPr>
            <p:ph idx="1"/>
          </p:nvPr>
        </p:nvPicPr>
        <p:blipFill>
          <a:blip r:embed="rId2"/>
          <a:stretch>
            <a:fillRect/>
          </a:stretch>
        </p:blipFill>
        <p:spPr>
          <a:xfrm>
            <a:off x="343567" y="1955340"/>
            <a:ext cx="11315638" cy="3364044"/>
          </a:xfrm>
        </p:spPr>
      </p:pic>
      <p:sp>
        <p:nvSpPr>
          <p:cNvPr id="5" name="TextBox 4">
            <a:extLst>
              <a:ext uri="{FF2B5EF4-FFF2-40B4-BE49-F238E27FC236}">
                <a16:creationId xmlns:a16="http://schemas.microsoft.com/office/drawing/2014/main" id="{9C9CA831-1867-AE09-CF47-124337A9D02D}"/>
              </a:ext>
            </a:extLst>
          </p:cNvPr>
          <p:cNvSpPr txBox="1"/>
          <p:nvPr/>
        </p:nvSpPr>
        <p:spPr>
          <a:xfrm>
            <a:off x="602343" y="5769429"/>
            <a:ext cx="7387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Except the pin code all others are of object type(categorical variables)</a:t>
            </a:r>
            <a:endParaRPr lang="en-US" dirty="0"/>
          </a:p>
          <a:p>
            <a:pPr algn="l"/>
            <a:endParaRPr lang="en-US" dirty="0">
              <a:cs typeface="Calibri"/>
            </a:endParaRPr>
          </a:p>
        </p:txBody>
      </p:sp>
    </p:spTree>
    <p:extLst>
      <p:ext uri="{BB962C8B-B14F-4D97-AF65-F5344CB8AC3E}">
        <p14:creationId xmlns:p14="http://schemas.microsoft.com/office/powerpoint/2010/main" val="24379700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TF00001243</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E-retail factors for customer activation and retention: A case study from Indian  e-commerce customers </vt:lpstr>
      <vt:lpstr>Introduction:</vt:lpstr>
      <vt:lpstr>Diagrammatic Representation of Customer Retention Dataset</vt:lpstr>
      <vt:lpstr>Diagrammatic Representation Description</vt:lpstr>
      <vt:lpstr>Executive Summary</vt:lpstr>
      <vt:lpstr>About The Dataset</vt:lpstr>
      <vt:lpstr>Exploratory Data Analysis</vt:lpstr>
      <vt:lpstr>Target</vt:lpstr>
      <vt:lpstr>Checking data types of each features. </vt:lpstr>
      <vt:lpstr>Checking for null values in each column.</vt:lpstr>
      <vt:lpstr>Gender Statistics in the Dataset</vt:lpstr>
      <vt:lpstr>Location from where customers had shopped online</vt:lpstr>
      <vt:lpstr>Comparison of shopping based on City and age:</vt:lpstr>
      <vt:lpstr>Comparison of shopping based on city and gender</vt:lpstr>
      <vt:lpstr>Since how long the people are shopping online </vt:lpstr>
      <vt:lpstr>Online Purchases made in past 1 year</vt:lpstr>
      <vt:lpstr>Customers mode of accessing online sites </vt:lpstr>
      <vt:lpstr>Time spent by customer on e-retail store </vt:lpstr>
      <vt:lpstr>Preferred payment option </vt:lpstr>
      <vt:lpstr>PowerPoint Presentation</vt:lpstr>
      <vt:lpstr> Observations</vt:lpstr>
      <vt:lpstr>Observations</vt:lpstr>
      <vt:lpstr>Observations</vt:lpstr>
      <vt:lpstr>Observations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436</cp:revision>
  <dcterms:created xsi:type="dcterms:W3CDTF">2022-05-10T11:58:28Z</dcterms:created>
  <dcterms:modified xsi:type="dcterms:W3CDTF">2022-05-10T16:15:44Z</dcterms:modified>
</cp:coreProperties>
</file>